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0" r:id="rId3"/>
    <p:sldMasterId id="2147483652" r:id="rId4"/>
    <p:sldMasterId id="2147483654" r:id="rId5"/>
    <p:sldMasterId id="2147483656" r:id="rId6"/>
    <p:sldMasterId id="2147483658" r:id="rId7"/>
  </p:sldMasterIdLst>
  <p:notesMasterIdLst>
    <p:notesMasterId r:id="rId36"/>
  </p:notesMasterIdLst>
  <p:handoutMasterIdLst>
    <p:handoutMasterId r:id="rId37"/>
  </p:handoutMasterIdLst>
  <p:sldIdLst>
    <p:sldId id="256" r:id="rId8"/>
    <p:sldId id="257" r:id="rId9"/>
    <p:sldId id="258" r:id="rId10"/>
    <p:sldId id="259" r:id="rId11"/>
    <p:sldId id="260" r:id="rId12"/>
    <p:sldId id="261" r:id="rId13"/>
    <p:sldId id="262" r:id="rId14"/>
    <p:sldId id="264" r:id="rId15"/>
    <p:sldId id="263" r:id="rId16"/>
    <p:sldId id="288" r:id="rId17"/>
    <p:sldId id="265" r:id="rId18"/>
    <p:sldId id="266" r:id="rId19"/>
    <p:sldId id="267" r:id="rId20"/>
    <p:sldId id="268" r:id="rId21"/>
    <p:sldId id="269" r:id="rId22"/>
    <p:sldId id="270" r:id="rId23"/>
    <p:sldId id="271" r:id="rId24"/>
    <p:sldId id="272" r:id="rId25"/>
    <p:sldId id="273" r:id="rId26"/>
    <p:sldId id="274" r:id="rId27"/>
    <p:sldId id="275" r:id="rId28"/>
    <p:sldId id="278" r:id="rId29"/>
    <p:sldId id="284" r:id="rId30"/>
    <p:sldId id="285" r:id="rId31"/>
    <p:sldId id="286" r:id="rId32"/>
    <p:sldId id="287" r:id="rId33"/>
    <p:sldId id="279" r:id="rId34"/>
    <p:sldId id="281" r:id="rId35"/>
  </p:sldIdLst>
  <p:sldSz cx="12192000" cy="6858000"/>
  <p:notesSz cx="6858000" cy="9144000"/>
  <p:embeddedFontLst>
    <p:embeddedFont>
      <p:font typeface="OPPOSans B" panose="00020600040101010101" charset="-122"/>
      <p:regular r:id="rId41"/>
    </p:embeddedFont>
    <p:embeddedFont>
      <p:font typeface="OPPOSans R" panose="00020600040101010101" charset="-122"/>
      <p:regular r:id="rId42"/>
    </p:embeddedFont>
    <p:embeddedFont>
      <p:font typeface="Source Han Sans CN Bold"/>
      <p:regular r:id="rId43"/>
    </p:embeddedFont>
    <p:embeddedFont>
      <p:font typeface="OPPOSans H" panose="00020600040101010101" charset="-122"/>
      <p:regular r:id="rId44"/>
    </p:embeddedFont>
    <p:embeddedFont>
      <p:font typeface="Source Han Sans"/>
      <p:regular r:id="rId45"/>
    </p:embeddedFont>
    <p:embeddedFont>
      <p:font typeface="Arial Narrow Regular" panose="020B07060202020A0204" charset="0"/>
      <p:regular r:id="rId46"/>
    </p:embeddedFont>
    <p:embeddedFont>
      <p:font typeface="汉仪君黑" panose="020B0604020202020204" charset="-122"/>
      <p:regular r:id="rId47"/>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slide" Target="slides/slide1.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7" Type="http://schemas.openxmlformats.org/officeDocument/2006/relationships/font" Target="fonts/font7.fntdata"/><Relationship Id="rId46" Type="http://schemas.openxmlformats.org/officeDocument/2006/relationships/font" Target="fonts/font6.fntdata"/><Relationship Id="rId45" Type="http://schemas.openxmlformats.org/officeDocument/2006/relationships/font" Target="fonts/font5.fntdata"/><Relationship Id="rId44" Type="http://schemas.openxmlformats.org/officeDocument/2006/relationships/font" Target="fonts/font4.fntdata"/><Relationship Id="rId43" Type="http://schemas.openxmlformats.org/officeDocument/2006/relationships/font" Target="fonts/font3.fntdata"/><Relationship Id="rId42" Type="http://schemas.openxmlformats.org/officeDocument/2006/relationships/font" Target="fonts/font2.fntdata"/><Relationship Id="rId41" Type="http://schemas.openxmlformats.org/officeDocument/2006/relationships/font" Target="fonts/font1.fntdata"/><Relationship Id="rId40" Type="http://schemas.openxmlformats.org/officeDocument/2006/relationships/tableStyles" Target="tableStyles.xml"/><Relationship Id="rId4" Type="http://schemas.openxmlformats.org/officeDocument/2006/relationships/slideMaster" Target="slideMasters/slideMaster3.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handoutMaster" Target="handoutMasters/handoutMaster1.xml"/><Relationship Id="rId36" Type="http://schemas.openxmlformats.org/officeDocument/2006/relationships/notesMaster" Target="notesMasters/notesMaster1.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jpe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tags" Target="../tags/tag3.xml"/><Relationship Id="rId2" Type="http://schemas.openxmlformats.org/officeDocument/2006/relationships/image" Target="../media/image5.jpeg"/><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5.xml"/><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4869556" y="299771"/>
            <a:ext cx="824855" cy="824855"/>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flipV="1">
            <a:off x="480678" y="2902177"/>
            <a:ext cx="578357" cy="578357"/>
          </a:xfrm>
          <a:prstGeom prst="ellipse">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981701" y="2816136"/>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7"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69857" y="5213106"/>
            <a:ext cx="398907" cy="398904"/>
          </a:xfrm>
          <a:prstGeom prst="ellipse">
            <a:avLst/>
          </a:prstGeom>
          <a:solidFill>
            <a:schemeClr val="accent1">
              <a:lumMod val="20000"/>
              <a:lumOff val="80000"/>
            </a:schemeClr>
          </a:solidFill>
          <a:ln w="12700" cap="sq">
            <a:noFill/>
            <a:miter/>
          </a:ln>
          <a:effectLst/>
        </p:spPr>
        <p:txBody>
          <a:bodyPr vert="horz" wrap="square" lIns="110421" tIns="55211" rIns="110421" bIns="55211" rtlCol="0" anchor="ctr"/>
          <a:lstStyle/>
          <a:p>
            <a:pPr algn="ctr">
              <a:lnSpc>
                <a:spcPct val="110000"/>
              </a:lnSpc>
            </a:pPr>
            <a:endParaRPr kumimoji="1" lang="zh-CN" altLang="en-US"/>
          </a:p>
        </p:txBody>
      </p:sp>
      <p:sp>
        <p:nvSpPr>
          <p:cNvPr id="17" name="标题 1"/>
          <p:cNvSpPr txBox="1"/>
          <p:nvPr/>
        </p:nvSpPr>
        <p:spPr>
          <a:xfrm>
            <a:off x="4099416" y="5213106"/>
            <a:ext cx="398907" cy="398904"/>
          </a:xfrm>
          <a:prstGeom prst="ellipse">
            <a:avLst/>
          </a:prstGeom>
          <a:solidFill>
            <a:schemeClr val="accent1">
              <a:lumMod val="20000"/>
              <a:lumOff val="80000"/>
            </a:schemeClr>
          </a:solidFill>
          <a:ln w="12700" cap="sq">
            <a:noFill/>
            <a:miter/>
          </a:ln>
          <a:effectLst/>
        </p:spPr>
        <p:txBody>
          <a:bodyPr vert="horz" wrap="square" lIns="110421" tIns="55211" rIns="110421" bIns="55211" rtlCol="0" anchor="ctr"/>
          <a:lstStyle/>
          <a:p>
            <a:pPr algn="ctr">
              <a:lnSpc>
                <a:spcPct val="110000"/>
              </a:lnSpc>
            </a:pPr>
            <a:endParaRPr kumimoji="1" lang="zh-CN" altLang="en-US"/>
          </a:p>
        </p:txBody>
      </p:sp>
      <p:sp>
        <p:nvSpPr>
          <p:cNvPr id="21" name="标题 1"/>
          <p:cNvSpPr txBox="1"/>
          <p:nvPr/>
        </p:nvSpPr>
        <p:spPr>
          <a:xfrm>
            <a:off x="119380" y="692785"/>
            <a:ext cx="7414895" cy="3128010"/>
          </a:xfrm>
          <a:prstGeom prst="rect">
            <a:avLst/>
          </a:prstGeom>
          <a:noFill/>
          <a:ln>
            <a:noFill/>
          </a:ln>
          <a:effectLst/>
        </p:spPr>
        <p:txBody>
          <a:bodyPr vert="horz" wrap="square" lIns="84125" tIns="42062" rIns="84125" bIns="42062" rtlCol="0" anchor="ctr"/>
          <a:lstStyle/>
          <a:p>
            <a:pPr algn="l">
              <a:lnSpc>
                <a:spcPct val="130000"/>
              </a:lnSpc>
            </a:pPr>
            <a:r>
              <a:rPr kumimoji="1" lang="en-US" altLang="zh-CN" sz="40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rPr>
              <a:t>Course Introduction</a:t>
            </a:r>
            <a:endParaRPr kumimoji="1" lang="en-US" altLang="zh-CN" sz="40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endParaRPr>
          </a:p>
          <a:p>
            <a:pPr algn="l">
              <a:lnSpc>
                <a:spcPct val="130000"/>
              </a:lnSpc>
            </a:pPr>
            <a:r>
              <a:rPr kumimoji="1" lang="en-US" altLang="zh-CN" sz="40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rPr>
              <a:t>Problem Solving and Programming</a:t>
            </a:r>
            <a:endParaRPr kumimoji="1" lang="en-US" altLang="zh-CN" sz="40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endParaRPr>
          </a:p>
        </p:txBody>
      </p:sp>
      <p:sp>
        <p:nvSpPr>
          <p:cNvPr id="23"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26752" y="1247990"/>
            <a:ext cx="107286" cy="810152"/>
          </a:xfrm>
          <a:custGeom>
            <a:avLst/>
            <a:gdLst>
              <a:gd name="connsiteX0" fmla="*/ 66369 w 132738"/>
              <a:gd name="connsiteY0" fmla="*/ 869608 h 1002346"/>
              <a:gd name="connsiteX1" fmla="*/ 132738 w 132738"/>
              <a:gd name="connsiteY1" fmla="*/ 935977 h 1002346"/>
              <a:gd name="connsiteX2" fmla="*/ 66369 w 132738"/>
              <a:gd name="connsiteY2" fmla="*/ 1002346 h 1002346"/>
              <a:gd name="connsiteX3" fmla="*/ 0 w 132738"/>
              <a:gd name="connsiteY3" fmla="*/ 935977 h 1002346"/>
              <a:gd name="connsiteX4" fmla="*/ 66369 w 132738"/>
              <a:gd name="connsiteY4" fmla="*/ 869608 h 1002346"/>
              <a:gd name="connsiteX5" fmla="*/ 66369 w 132738"/>
              <a:gd name="connsiteY5" fmla="*/ 652206 h 1002346"/>
              <a:gd name="connsiteX6" fmla="*/ 132738 w 132738"/>
              <a:gd name="connsiteY6" fmla="*/ 718575 h 1002346"/>
              <a:gd name="connsiteX7" fmla="*/ 66369 w 132738"/>
              <a:gd name="connsiteY7" fmla="*/ 784944 h 1002346"/>
              <a:gd name="connsiteX8" fmla="*/ 0 w 132738"/>
              <a:gd name="connsiteY8" fmla="*/ 718575 h 1002346"/>
              <a:gd name="connsiteX9" fmla="*/ 66369 w 132738"/>
              <a:gd name="connsiteY9" fmla="*/ 652206 h 1002346"/>
              <a:gd name="connsiteX10" fmla="*/ 66369 w 132738"/>
              <a:gd name="connsiteY10" fmla="*/ 434804 h 1002346"/>
              <a:gd name="connsiteX11" fmla="*/ 132738 w 132738"/>
              <a:gd name="connsiteY11" fmla="*/ 501173 h 1002346"/>
              <a:gd name="connsiteX12" fmla="*/ 66369 w 132738"/>
              <a:gd name="connsiteY12" fmla="*/ 567542 h 1002346"/>
              <a:gd name="connsiteX13" fmla="*/ 0 w 132738"/>
              <a:gd name="connsiteY13" fmla="*/ 501173 h 1002346"/>
              <a:gd name="connsiteX14" fmla="*/ 66369 w 132738"/>
              <a:gd name="connsiteY14" fmla="*/ 434804 h 1002346"/>
              <a:gd name="connsiteX15" fmla="*/ 66369 w 132738"/>
              <a:gd name="connsiteY15" fmla="*/ 217402 h 1002346"/>
              <a:gd name="connsiteX16" fmla="*/ 132738 w 132738"/>
              <a:gd name="connsiteY16" fmla="*/ 283771 h 1002346"/>
              <a:gd name="connsiteX17" fmla="*/ 66369 w 132738"/>
              <a:gd name="connsiteY17" fmla="*/ 350140 h 1002346"/>
              <a:gd name="connsiteX18" fmla="*/ 0 w 132738"/>
              <a:gd name="connsiteY18" fmla="*/ 283771 h 1002346"/>
              <a:gd name="connsiteX19" fmla="*/ 66369 w 132738"/>
              <a:gd name="connsiteY19" fmla="*/ 217402 h 1002346"/>
              <a:gd name="connsiteX20" fmla="*/ 66369 w 132738"/>
              <a:gd name="connsiteY20" fmla="*/ 0 h 1002346"/>
              <a:gd name="connsiteX21" fmla="*/ 132738 w 132738"/>
              <a:gd name="connsiteY21" fmla="*/ 66369 h 1002346"/>
              <a:gd name="connsiteX22" fmla="*/ 66369 w 132738"/>
              <a:gd name="connsiteY22" fmla="*/ 132738 h 1002346"/>
              <a:gd name="connsiteX23" fmla="*/ 0 w 132738"/>
              <a:gd name="connsiteY23" fmla="*/ 66369 h 1002346"/>
              <a:gd name="connsiteX24" fmla="*/ 66369 w 132738"/>
              <a:gd name="connsiteY24" fmla="*/ 0 h 1002346"/>
            </a:gdLst>
            <a:ahLst/>
            <a:cxnLst/>
            <a:rect l="l" t="t" r="r" b="b"/>
            <a:pathLst>
              <a:path w="132738" h="1002346">
                <a:moveTo>
                  <a:pt x="66369" y="869608"/>
                </a:moveTo>
                <a:cubicBezTo>
                  <a:pt x="103024" y="869608"/>
                  <a:pt x="132738" y="899322"/>
                  <a:pt x="132738" y="935977"/>
                </a:cubicBezTo>
                <a:cubicBezTo>
                  <a:pt x="132738" y="972632"/>
                  <a:pt x="103024" y="1002346"/>
                  <a:pt x="66369" y="1002346"/>
                </a:cubicBezTo>
                <a:cubicBezTo>
                  <a:pt x="29714" y="1002346"/>
                  <a:pt x="0" y="972632"/>
                  <a:pt x="0" y="935977"/>
                </a:cubicBezTo>
                <a:cubicBezTo>
                  <a:pt x="0" y="899322"/>
                  <a:pt x="29714" y="869608"/>
                  <a:pt x="66369" y="869608"/>
                </a:cubicBezTo>
                <a:close/>
                <a:moveTo>
                  <a:pt x="66369" y="652206"/>
                </a:moveTo>
                <a:cubicBezTo>
                  <a:pt x="103024" y="652206"/>
                  <a:pt x="132738" y="681920"/>
                  <a:pt x="132738" y="718575"/>
                </a:cubicBezTo>
                <a:cubicBezTo>
                  <a:pt x="132738" y="755230"/>
                  <a:pt x="103024" y="784944"/>
                  <a:pt x="66369" y="784944"/>
                </a:cubicBezTo>
                <a:cubicBezTo>
                  <a:pt x="29714" y="784944"/>
                  <a:pt x="0" y="755230"/>
                  <a:pt x="0" y="718575"/>
                </a:cubicBezTo>
                <a:cubicBezTo>
                  <a:pt x="0" y="681920"/>
                  <a:pt x="29714" y="652206"/>
                  <a:pt x="66369" y="652206"/>
                </a:cubicBezTo>
                <a:close/>
                <a:moveTo>
                  <a:pt x="66369" y="434804"/>
                </a:moveTo>
                <a:cubicBezTo>
                  <a:pt x="103024" y="434804"/>
                  <a:pt x="132738" y="464518"/>
                  <a:pt x="132738" y="501173"/>
                </a:cubicBezTo>
                <a:cubicBezTo>
                  <a:pt x="132738" y="537828"/>
                  <a:pt x="103024" y="567542"/>
                  <a:pt x="66369" y="567542"/>
                </a:cubicBezTo>
                <a:cubicBezTo>
                  <a:pt x="29714" y="567542"/>
                  <a:pt x="0" y="537828"/>
                  <a:pt x="0" y="501173"/>
                </a:cubicBezTo>
                <a:cubicBezTo>
                  <a:pt x="0" y="464518"/>
                  <a:pt x="29714" y="434804"/>
                  <a:pt x="66369" y="434804"/>
                </a:cubicBezTo>
                <a:close/>
                <a:moveTo>
                  <a:pt x="66369" y="217402"/>
                </a:moveTo>
                <a:cubicBezTo>
                  <a:pt x="103024" y="217402"/>
                  <a:pt x="132738" y="247116"/>
                  <a:pt x="132738" y="283771"/>
                </a:cubicBezTo>
                <a:cubicBezTo>
                  <a:pt x="132738" y="320426"/>
                  <a:pt x="103024" y="350140"/>
                  <a:pt x="66369" y="350140"/>
                </a:cubicBezTo>
                <a:cubicBezTo>
                  <a:pt x="29714" y="350140"/>
                  <a:pt x="0" y="320426"/>
                  <a:pt x="0" y="283771"/>
                </a:cubicBezTo>
                <a:cubicBezTo>
                  <a:pt x="0" y="247116"/>
                  <a:pt x="29714" y="217402"/>
                  <a:pt x="66369" y="217402"/>
                </a:cubicBezTo>
                <a:close/>
                <a:moveTo>
                  <a:pt x="66369" y="0"/>
                </a:moveTo>
                <a:cubicBezTo>
                  <a:pt x="103024" y="0"/>
                  <a:pt x="132738" y="29714"/>
                  <a:pt x="132738" y="66369"/>
                </a:cubicBezTo>
                <a:cubicBezTo>
                  <a:pt x="132738" y="103024"/>
                  <a:pt x="103024" y="132738"/>
                  <a:pt x="66369" y="132738"/>
                </a:cubicBezTo>
                <a:cubicBezTo>
                  <a:pt x="29714" y="132738"/>
                  <a:pt x="0" y="103024"/>
                  <a:pt x="0" y="66369"/>
                </a:cubicBezTo>
                <a:cubicBezTo>
                  <a:pt x="0" y="29714"/>
                  <a:pt x="29714" y="0"/>
                  <a:pt x="66369" y="0"/>
                </a:cubicBezTo>
                <a:close/>
              </a:path>
            </a:pathLst>
          </a:custGeom>
          <a:gradFill>
            <a:gsLst>
              <a:gs pos="0">
                <a:schemeClr val="accent1">
                  <a:lumMod val="40000"/>
                  <a:lumOff val="60000"/>
                  <a:alpha val="68000"/>
                </a:schemeClr>
              </a:gs>
              <a:gs pos="100000">
                <a:schemeClr val="accent1">
                  <a:lumMod val="100000"/>
                </a:schemeClr>
              </a:gs>
            </a:gsLst>
            <a:lin ang="16200000" scaled="0"/>
          </a:gradFill>
          <a:ln w="12700" cap="sq">
            <a:noFill/>
            <a:miter/>
          </a:ln>
          <a:effectLst/>
        </p:spPr>
        <p:txBody>
          <a:bodyPr vert="horz" wrap="square" lIns="85131" tIns="42565" rIns="85131" bIns="42565" rtlCol="0" anchor="ctr"/>
          <a:lstStyle/>
          <a:p>
            <a:pPr algn="ctr">
              <a:lnSpc>
                <a:spcPct val="110000"/>
              </a:lnSpc>
            </a:pPr>
            <a:endParaRPr kumimoji="1" lang="zh-CN" altLang="en-US"/>
          </a:p>
        </p:txBody>
      </p:sp>
      <p:sp>
        <p:nvSpPr>
          <p:cNvPr id="26"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flipH="1">
            <a:off x="3068733"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文本框 27"/>
          <p:cNvSpPr txBox="1"/>
          <p:nvPr/>
        </p:nvSpPr>
        <p:spPr>
          <a:xfrm>
            <a:off x="263525" y="4941570"/>
            <a:ext cx="6096000" cy="1322070"/>
          </a:xfrm>
          <a:prstGeom prst="rect">
            <a:avLst/>
          </a:prstGeom>
          <a:noFill/>
        </p:spPr>
        <p:txBody>
          <a:bodyPr wrap="square" rtlCol="0" anchor="t">
            <a:spAutoFit/>
          </a:bodyPr>
          <a:p>
            <a:r>
              <a:rPr kumimoji="1" lang="en-US" altLang="zh-CN" sz="2000" dirty="0">
                <a:solidFill>
                  <a:srgbClr val="313132"/>
                </a:solidFill>
                <a:latin typeface="Bahnschrift Condensed" panose="020B0502040204020203" pitchFamily="34" charset="0"/>
                <a:ea typeface="华文行楷" pitchFamily="2" charset="-122"/>
                <a:cs typeface="微软雅黑"/>
                <a:sym typeface="+mn-ea"/>
              </a:rPr>
              <a:t>Dr. Huang Zhan, Associate Professor</a:t>
            </a:r>
            <a:endParaRPr kumimoji="1" lang="en-US" altLang="zh-CN" sz="2000" dirty="0">
              <a:solidFill>
                <a:srgbClr val="313132"/>
              </a:solidFill>
              <a:latin typeface="Bahnschrift Condensed" panose="020B0502040204020203" pitchFamily="34" charset="0"/>
              <a:ea typeface="华文行楷" pitchFamily="2" charset="-122"/>
              <a:cs typeface="微软雅黑"/>
            </a:endParaRPr>
          </a:p>
          <a:p>
            <a:r>
              <a:rPr kumimoji="1" lang="en-US" altLang="zh-CN" sz="2000" dirty="0">
                <a:solidFill>
                  <a:srgbClr val="313132"/>
                </a:solidFill>
                <a:latin typeface="Bahnschrift Condensed" panose="020B0502040204020203" pitchFamily="34" charset="0"/>
                <a:ea typeface="华文行楷" pitchFamily="2" charset="-122"/>
                <a:cs typeface="微软雅黑"/>
                <a:sym typeface="+mn-ea"/>
              </a:rPr>
              <a:t>Department of Computer Science </a:t>
            </a:r>
            <a:endParaRPr kumimoji="1" lang="en-US" altLang="zh-CN" sz="2000" dirty="0">
              <a:solidFill>
                <a:srgbClr val="313132"/>
              </a:solidFill>
              <a:latin typeface="Bahnschrift Condensed" panose="020B0502040204020203" pitchFamily="34" charset="0"/>
              <a:ea typeface="华文行楷" pitchFamily="2" charset="-122"/>
              <a:cs typeface="微软雅黑"/>
            </a:endParaRPr>
          </a:p>
          <a:p>
            <a:r>
              <a:rPr kumimoji="1" lang="en-US" altLang="zh-CN" sz="2000" dirty="0">
                <a:solidFill>
                  <a:srgbClr val="313132"/>
                </a:solidFill>
                <a:latin typeface="Bahnschrift Condensed" panose="020B0502040204020203" pitchFamily="34" charset="0"/>
                <a:ea typeface="华文行楷" pitchFamily="2" charset="-122"/>
                <a:cs typeface="微软雅黑"/>
                <a:sym typeface="+mn-ea"/>
              </a:rPr>
              <a:t>College of Information Science and Technology</a:t>
            </a:r>
            <a:endParaRPr kumimoji="1" lang="en-US" altLang="zh-CN" sz="2000" dirty="0">
              <a:solidFill>
                <a:srgbClr val="313132"/>
              </a:solidFill>
              <a:latin typeface="Bahnschrift Condensed" panose="020B0502040204020203" pitchFamily="34" charset="0"/>
              <a:ea typeface="华文行楷" pitchFamily="2" charset="-122"/>
              <a:cs typeface="微软雅黑"/>
            </a:endParaRPr>
          </a:p>
          <a:p>
            <a:r>
              <a:rPr kumimoji="1" lang="en-US" altLang="zh-CN" sz="2000" dirty="0">
                <a:solidFill>
                  <a:srgbClr val="313132"/>
                </a:solidFill>
                <a:latin typeface="Bahnschrift Condensed" panose="020B0502040204020203" pitchFamily="34" charset="0"/>
                <a:ea typeface="华文行楷" pitchFamily="2" charset="-122"/>
                <a:cs typeface="微软雅黑"/>
                <a:sym typeface="+mn-ea"/>
              </a:rPr>
              <a:t>Jinan University </a:t>
            </a:r>
            <a:endParaRPr kumimoji="1" lang="en-US" altLang="zh-CN" sz="2000" dirty="0">
              <a:solidFill>
                <a:srgbClr val="313132"/>
              </a:solidFill>
              <a:latin typeface="Bahnschrift Condensed" panose="020B0502040204020203" pitchFamily="34" charset="0"/>
              <a:ea typeface="华文行楷" pitchFamily="2" charset="-122"/>
              <a:cs typeface="微软雅黑"/>
              <a:sym typeface="+mn-ea"/>
            </a:endParaRPr>
          </a:p>
        </p:txBody>
      </p:sp>
      <p:sp>
        <p:nvSpPr>
          <p:cNvPr id="29" name="矩形 28"/>
          <p:cNvSpPr/>
          <p:nvPr>
            <p:custDataLst>
              <p:tags r:id="rId2"/>
            </p:custDataLst>
          </p:nvPr>
        </p:nvSpPr>
        <p:spPr>
          <a:xfrm>
            <a:off x="119806" y="3994869"/>
            <a:ext cx="7077284" cy="565150"/>
          </a:xfrm>
          <a:prstGeom prst="rect">
            <a:avLst/>
          </a:prstGeom>
        </p:spPr>
        <p:txBody>
          <a:bodyPr wrap="square">
            <a:spAutoFit/>
          </a:bodyPr>
          <a:p>
            <a:pPr>
              <a:lnSpc>
                <a:spcPct val="70000"/>
              </a:lnSpc>
            </a:pPr>
            <a:r>
              <a:rPr kumimoji="1" lang="zh-CN" altLang="en-US" sz="4400" dirty="0">
                <a:solidFill>
                  <a:schemeClr val="accent1">
                    <a:lumMod val="75000"/>
                  </a:schemeClr>
                </a:solidFill>
                <a:latin typeface="汉仪君黑" panose="020B0604020202020204" charset="-122"/>
                <a:ea typeface="汉仪君黑" panose="020B0604020202020204" charset="-122"/>
                <a:cs typeface="Century Gothic"/>
              </a:rPr>
              <a:t>问题求解与程序设计（全英）</a:t>
            </a:r>
            <a:endParaRPr kumimoji="1" lang="zh-CN" altLang="en-US" sz="4400" dirty="0">
              <a:solidFill>
                <a:schemeClr val="accent1">
                  <a:lumMod val="75000"/>
                </a:schemeClr>
              </a:solidFill>
              <a:latin typeface="汉仪君黑" panose="020B0604020202020204" charset="-122"/>
              <a:ea typeface="汉仪君黑" panose="020B0604020202020204" charset="-122"/>
              <a:cs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2324674"/>
            <a:ext cx="720001" cy="720000"/>
          </a:xfrm>
          <a:prstGeom prst="ellipse">
            <a:avLst/>
          </a:prstGeom>
          <a:gradFill>
            <a:gsLst>
              <a:gs pos="6000">
                <a:schemeClr val="accent1">
                  <a:lumMod val="60000"/>
                  <a:lumOff val="40000"/>
                </a:schemeClr>
              </a:gs>
              <a:gs pos="100000">
                <a:schemeClr val="accent1"/>
              </a:gs>
            </a:gsLst>
            <a:lin ang="2700000" scaled="0"/>
          </a:gradFill>
          <a:ln w="12700" cap="sq">
            <a:noFill/>
            <a:miter/>
          </a:ln>
          <a:effectLst>
            <a:outerShdw blurRad="190500" dist="1016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sz="2000"/>
          </a:p>
        </p:txBody>
      </p:sp>
      <p:sp>
        <p:nvSpPr>
          <p:cNvPr id="4" name="标题 1"/>
          <p:cNvSpPr txBox="1"/>
          <p:nvPr/>
        </p:nvSpPr>
        <p:spPr>
          <a:xfrm>
            <a:off x="6433751" y="2324674"/>
            <a:ext cx="720001" cy="720000"/>
          </a:xfrm>
          <a:prstGeom prst="ellipse">
            <a:avLst/>
          </a:prstGeom>
          <a:gradFill>
            <a:gsLst>
              <a:gs pos="6000">
                <a:schemeClr val="accent1">
                  <a:lumMod val="60000"/>
                  <a:lumOff val="40000"/>
                </a:schemeClr>
              </a:gs>
              <a:gs pos="100000">
                <a:schemeClr val="accent1"/>
              </a:gs>
            </a:gsLst>
            <a:lin ang="2700000" scaled="0"/>
          </a:gradFill>
          <a:ln w="12700" cap="sq">
            <a:noFill/>
            <a:miter/>
          </a:ln>
          <a:effectLst>
            <a:outerShdw blurRad="190500" dist="1016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sz="2000"/>
          </a:p>
        </p:txBody>
      </p:sp>
      <p:sp>
        <p:nvSpPr>
          <p:cNvPr id="5" name="标题 1"/>
          <p:cNvSpPr txBox="1"/>
          <p:nvPr/>
        </p:nvSpPr>
        <p:spPr>
          <a:xfrm>
            <a:off x="1569549" y="2957457"/>
            <a:ext cx="4176000" cy="204126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262626">
                    <a:alpha val="100000"/>
                  </a:srgbClr>
                </a:solidFill>
                <a:latin typeface="Source Han Sans"/>
                <a:ea typeface="Source Han Sans"/>
                <a:cs typeface="Source Han Sans"/>
              </a:rPr>
              <a:t>Homework assignments provide additional practice and challenge students to think critically.
They help consolidate understanding of course material and prepare for exams.</a:t>
            </a:r>
            <a:endParaRPr kumimoji="1" lang="en-US" altLang="zh-CN" sz="1600">
              <a:ln w="12700">
                <a:noFill/>
              </a:ln>
              <a:solidFill>
                <a:srgbClr val="262626">
                  <a:alpha val="100000"/>
                </a:srgbClr>
              </a:solidFill>
              <a:latin typeface="Source Han Sans"/>
              <a:ea typeface="Source Han Sans"/>
              <a:cs typeface="Source Han Sans"/>
            </a:endParaRPr>
          </a:p>
        </p:txBody>
      </p:sp>
      <p:sp>
        <p:nvSpPr>
          <p:cNvPr id="6" name="标题 1"/>
          <p:cNvSpPr txBox="1"/>
          <p:nvPr/>
        </p:nvSpPr>
        <p:spPr>
          <a:xfrm>
            <a:off x="1569549" y="2286048"/>
            <a:ext cx="4176000" cy="648000"/>
          </a:xfrm>
          <a:prstGeom prst="rect">
            <a:avLst/>
          </a:prstGeom>
          <a:noFill/>
          <a:ln>
            <a:noFill/>
          </a:ln>
        </p:spPr>
        <p:txBody>
          <a:bodyPr vert="horz" wrap="square" lIns="0" tIns="0" rIns="0" bIns="0" rtlCol="0" anchor="ctr"/>
          <a:lstStyle/>
          <a:p>
            <a:pPr algn="l">
              <a:lnSpc>
                <a:spcPct val="130000"/>
              </a:lnSpc>
            </a:pPr>
            <a:r>
              <a:rPr kumimoji="1" lang="en-US" altLang="zh-CN">
                <a:ln w="12700">
                  <a:noFill/>
                </a:ln>
                <a:solidFill>
                  <a:srgbClr val="262626">
                    <a:alpha val="100000"/>
                  </a:srgbClr>
                </a:solidFill>
                <a:latin typeface="Source Han Sans CN Bold"/>
                <a:ea typeface="Source Han Sans CN Bold"/>
                <a:cs typeface="Source Han Sans CN Bold"/>
              </a:rPr>
              <a:t>Purpose of Homework</a:t>
            </a:r>
            <a:endParaRPr kumimoji="1" lang="en-US" altLang="zh-CN">
              <a:ln w="12700">
                <a:noFill/>
              </a:ln>
              <a:solidFill>
                <a:srgbClr val="262626">
                  <a:alpha val="100000"/>
                </a:srgbClr>
              </a:solidFill>
              <a:latin typeface="Source Han Sans CN Bold"/>
              <a:ea typeface="Source Han Sans CN Bold"/>
              <a:cs typeface="Source Han Sans CN Bold"/>
            </a:endParaRPr>
          </a:p>
        </p:txBody>
      </p:sp>
      <p:sp>
        <p:nvSpPr>
          <p:cNvPr id="7" name="标题 1"/>
          <p:cNvSpPr txBox="1"/>
          <p:nvPr/>
        </p:nvSpPr>
        <p:spPr>
          <a:xfrm>
            <a:off x="7342900" y="2957459"/>
            <a:ext cx="4176000" cy="2041260"/>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262626">
                    <a:alpha val="100000"/>
                  </a:srgbClr>
                </a:solidFill>
                <a:latin typeface="Source Han Sans"/>
                <a:ea typeface="Source Han Sans"/>
                <a:cs typeface="Source Han Sans"/>
              </a:rPr>
              <a:t>Homework is assigned weekly and covers topics from recent lectures.
Each student must submit their own work.</a:t>
            </a:r>
            <a:endParaRPr kumimoji="1" lang="en-US" altLang="zh-CN" sz="1600">
              <a:ln w="12700">
                <a:noFill/>
              </a:ln>
              <a:solidFill>
                <a:srgbClr val="262626">
                  <a:alpha val="100000"/>
                </a:srgbClr>
              </a:solidFill>
              <a:latin typeface="Source Han Sans"/>
              <a:ea typeface="Source Han Sans"/>
              <a:cs typeface="Source Han Sans"/>
            </a:endParaRPr>
          </a:p>
        </p:txBody>
      </p:sp>
      <p:sp>
        <p:nvSpPr>
          <p:cNvPr id="8" name="标题 1"/>
          <p:cNvSpPr txBox="1"/>
          <p:nvPr/>
        </p:nvSpPr>
        <p:spPr>
          <a:xfrm>
            <a:off x="7342900" y="2286049"/>
            <a:ext cx="4176000" cy="648000"/>
          </a:xfrm>
          <a:prstGeom prst="rect">
            <a:avLst/>
          </a:prstGeom>
          <a:noFill/>
          <a:ln>
            <a:noFill/>
          </a:ln>
        </p:spPr>
        <p:txBody>
          <a:bodyPr vert="horz" wrap="square" lIns="0" tIns="0" rIns="0" bIns="0" rtlCol="0" anchor="ctr"/>
          <a:lstStyle/>
          <a:p>
            <a:pPr algn="l">
              <a:lnSpc>
                <a:spcPct val="130000"/>
              </a:lnSpc>
            </a:pPr>
            <a:r>
              <a:rPr kumimoji="1" lang="en-US" altLang="zh-CN">
                <a:ln w="12700">
                  <a:noFill/>
                </a:ln>
                <a:solidFill>
                  <a:srgbClr val="262626">
                    <a:alpha val="100000"/>
                  </a:srgbClr>
                </a:solidFill>
                <a:latin typeface="Source Han Sans CN Bold"/>
                <a:ea typeface="Source Han Sans CN Bold"/>
                <a:cs typeface="Source Han Sans CN Bold"/>
              </a:rPr>
              <a:t>Homework Guidelines</a:t>
            </a:r>
            <a:endParaRPr kumimoji="1" lang="en-US" altLang="zh-CN">
              <a:ln w="12700">
                <a:noFill/>
              </a:ln>
              <a:solidFill>
                <a:srgbClr val="262626">
                  <a:alpha val="100000"/>
                </a:srgbClr>
              </a:solidFill>
              <a:latin typeface="Source Han Sans CN Bold"/>
              <a:ea typeface="Source Han Sans CN Bold"/>
              <a:cs typeface="Source Han Sans CN Bold"/>
            </a:endParaRPr>
          </a:p>
        </p:txBody>
      </p:sp>
      <p:sp>
        <p:nvSpPr>
          <p:cNvPr id="9" name="标题 1"/>
          <p:cNvSpPr txBox="1"/>
          <p:nvPr/>
        </p:nvSpPr>
        <p:spPr>
          <a:xfrm>
            <a:off x="858400" y="2550677"/>
            <a:ext cx="324000" cy="267994"/>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sz="2000"/>
          </a:p>
        </p:txBody>
      </p:sp>
      <p:sp>
        <p:nvSpPr>
          <p:cNvPr id="10" name="标题 1"/>
          <p:cNvSpPr txBox="1"/>
          <p:nvPr/>
        </p:nvSpPr>
        <p:spPr>
          <a:xfrm>
            <a:off x="6651899" y="2522674"/>
            <a:ext cx="283704" cy="324000"/>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sz="2000"/>
          </a:p>
        </p:txBody>
      </p:sp>
      <p:sp>
        <p:nvSpPr>
          <p:cNvPr id="11"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Homework</a:t>
            </a: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154556" y="2414835"/>
            <a:ext cx="4341013" cy="1251418"/>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The final exam assesses students' understanding of the course material covered throuout the semester.
It includes both theoretical questions and practical programming problems.</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4" name="标题 1"/>
          <p:cNvSpPr txBox="1"/>
          <p:nvPr/>
        </p:nvSpPr>
        <p:spPr>
          <a:xfrm>
            <a:off x="1154556" y="2041193"/>
            <a:ext cx="434101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600">
                <a:ln w="12700">
                  <a:noFill/>
                </a:ln>
                <a:solidFill>
                  <a:srgbClr val="714433">
                    <a:alpha val="100000"/>
                  </a:srgbClr>
                </a:solidFill>
                <a:latin typeface="Source Han Sans CN Bold"/>
                <a:ea typeface="Source Han Sans CN Bold"/>
                <a:cs typeface="Source Han Sans CN Bold"/>
              </a:rPr>
              <a:t>Exam Format and Content</a:t>
            </a:r>
            <a:endParaRPr kumimoji="1" lang="zh-CN" altLang="en-US"/>
          </a:p>
        </p:txBody>
      </p:sp>
      <p:sp>
        <p:nvSpPr>
          <p:cNvPr id="5" name="标题 1"/>
          <p:cNvSpPr txBox="1"/>
          <p:nvPr/>
        </p:nvSpPr>
        <p:spPr>
          <a:xfrm>
            <a:off x="6696432" y="2414835"/>
            <a:ext cx="4341013" cy="1251418"/>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Thoroughly review lecture notes, labs, and homework assignments.
Practice solving problems from past exams and textbooks.</a:t>
            </a:r>
            <a:endParaRPr kumimoji="1" lang="zh-CN" altLang="en-US"/>
          </a:p>
        </p:txBody>
      </p:sp>
      <p:sp>
        <p:nvSpPr>
          <p:cNvPr id="6" name="标题 1"/>
          <p:cNvSpPr txBox="1"/>
          <p:nvPr/>
        </p:nvSpPr>
        <p:spPr>
          <a:xfrm>
            <a:off x="6696432" y="2041193"/>
            <a:ext cx="434101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600">
                <a:ln w="12700">
                  <a:noFill/>
                </a:ln>
                <a:solidFill>
                  <a:srgbClr val="E97132">
                    <a:alpha val="100000"/>
                  </a:srgbClr>
                </a:solidFill>
                <a:latin typeface="Source Han Sans CN Bold"/>
                <a:ea typeface="Source Han Sans CN Bold"/>
                <a:cs typeface="Source Han Sans CN Bold"/>
              </a:rPr>
              <a:t>Exam Preparation Tips</a:t>
            </a:r>
            <a:endParaRPr kumimoji="1" lang="zh-CN" altLang="en-US"/>
          </a:p>
        </p:txBody>
      </p:sp>
      <p:sp>
        <p:nvSpPr>
          <p:cNvPr id="7" name="标题 1"/>
          <p:cNvSpPr txBox="1"/>
          <p:nvPr/>
        </p:nvSpPr>
        <p:spPr>
          <a:xfrm>
            <a:off x="1885187" y="4521200"/>
            <a:ext cx="2879750" cy="2336800"/>
          </a:xfrm>
          <a:prstGeom prst="rect">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883967" y="4174253"/>
            <a:ext cx="2882190" cy="683497"/>
          </a:xfrm>
          <a:prstGeom prst="flowChartConnector">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713790" y="5565123"/>
            <a:ext cx="1222545" cy="646331"/>
          </a:xfrm>
          <a:prstGeom prst="rect">
            <a:avLst/>
          </a:prstGeom>
          <a:noFill/>
          <a:ln>
            <a:noFill/>
          </a:ln>
        </p:spPr>
        <p:txBody>
          <a:bodyPr vert="horz" wrap="square" lIns="91440" tIns="45720" rIns="91440" bIns="45720" rtlCol="0" anchor="t"/>
          <a:lstStyle/>
          <a:p>
            <a:pPr algn="ctr">
              <a:lnSpc>
                <a:spcPct val="110000"/>
              </a:lnSpc>
            </a:pP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0" name="标题 1"/>
          <p:cNvSpPr txBox="1"/>
          <p:nvPr/>
        </p:nvSpPr>
        <p:spPr>
          <a:xfrm>
            <a:off x="7427063" y="4521200"/>
            <a:ext cx="2879750" cy="2336800"/>
          </a:xfrm>
          <a:prstGeom prst="rect">
            <a:avLst/>
          </a:prstGeom>
          <a:gradFill>
            <a:gsLst>
              <a:gs pos="0">
                <a:schemeClr val="accent2"/>
              </a:gs>
              <a:gs pos="49000">
                <a:schemeClr val="accent2">
                  <a:lumMod val="60000"/>
                  <a:lumOff val="40000"/>
                </a:schemeClr>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425843" y="4174253"/>
            <a:ext cx="2882190" cy="683497"/>
          </a:xfrm>
          <a:prstGeom prst="flowChartConnector">
            <a:avLst/>
          </a:prstGeom>
          <a:solidFill>
            <a:schemeClr val="accent2">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255666" y="5565123"/>
            <a:ext cx="1222545" cy="646331"/>
          </a:xfrm>
          <a:prstGeom prst="rect">
            <a:avLst/>
          </a:prstGeom>
          <a:noFill/>
          <a:ln>
            <a:noFill/>
          </a:ln>
        </p:spPr>
        <p:txBody>
          <a:bodyPr vert="horz" wrap="square" lIns="91440" tIns="45720" rIns="91440" bIns="45720" rtlCol="0" anchor="t"/>
          <a:lstStyle/>
          <a:p>
            <a:pPr algn="ctr">
              <a:lnSpc>
                <a:spcPct val="110000"/>
              </a:lnSpc>
            </a:pPr>
            <a:r>
              <a:rPr kumimoji="1" lang="en-US" altLang="zh-CN" sz="36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3"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Final Exam</a:t>
            </a: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7306640" flipH="1">
            <a:off x="10131757" y="5640187"/>
            <a:ext cx="356980" cy="568253"/>
          </a:xfrm>
          <a:prstGeom prst="rtTriangle">
            <a:avLst/>
          </a:prstGeom>
          <a:solidFill>
            <a:schemeClr val="accent1">
              <a:lumMod val="5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4293360">
            <a:off x="1585123" y="5639551"/>
            <a:ext cx="356980" cy="568254"/>
          </a:xfrm>
          <a:prstGeom prst="rtTriangle">
            <a:avLst/>
          </a:prstGeom>
          <a:solidFill>
            <a:schemeClr val="accent1">
              <a:lumMod val="5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557020" y="1553845"/>
            <a:ext cx="9028430" cy="3991610"/>
          </a:xfrm>
          <a:prstGeom prst="roundRect">
            <a:avLst>
              <a:gd name="adj" fmla="val 3655"/>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390650" y="5196205"/>
            <a:ext cx="9301480" cy="675005"/>
          </a:xfrm>
          <a:custGeom>
            <a:avLst/>
            <a:gdLst>
              <a:gd name="connsiteX0" fmla="*/ 0 w 4226504"/>
              <a:gd name="connsiteY0" fmla="*/ 0 h 1151328"/>
              <a:gd name="connsiteX1" fmla="*/ 49676 w 4226504"/>
              <a:gd name="connsiteY1" fmla="*/ 14539 h 1151328"/>
              <a:gd name="connsiteX2" fmla="*/ 2119602 w 4226504"/>
              <a:gd name="connsiteY2" fmla="*/ 210229 h 1151328"/>
              <a:gd name="connsiteX3" fmla="*/ 4189528 w 4226504"/>
              <a:gd name="connsiteY3" fmla="*/ 14539 h 1151328"/>
              <a:gd name="connsiteX4" fmla="*/ 4226504 w 4226504"/>
              <a:gd name="connsiteY4" fmla="*/ 3717 h 1151328"/>
              <a:gd name="connsiteX5" fmla="*/ 4226504 w 4226504"/>
              <a:gd name="connsiteY5" fmla="*/ 1100830 h 1151328"/>
              <a:gd name="connsiteX6" fmla="*/ 4176006 w 4226504"/>
              <a:gd name="connsiteY6" fmla="*/ 1151328 h 1151328"/>
              <a:gd name="connsiteX7" fmla="*/ 50498 w 4226504"/>
              <a:gd name="connsiteY7" fmla="*/ 1151328 h 1151328"/>
              <a:gd name="connsiteX8" fmla="*/ 0 w 4226504"/>
              <a:gd name="connsiteY8" fmla="*/ 1100830 h 1151328"/>
              <a:gd name="connsiteX9" fmla="*/ 0 w 4226504"/>
              <a:gd name="connsiteY9" fmla="*/ 0 h 1151328"/>
            </a:gdLst>
            <a:ahLst/>
            <a:cxnLst/>
            <a:rect l="l" t="t" r="r" b="b"/>
            <a:pathLst>
              <a:path w="4226504" h="1151328">
                <a:moveTo>
                  <a:pt x="0" y="0"/>
                </a:moveTo>
                <a:lnTo>
                  <a:pt x="49676" y="14539"/>
                </a:lnTo>
                <a:cubicBezTo>
                  <a:pt x="498270" y="132605"/>
                  <a:pt x="1257953" y="210229"/>
                  <a:pt x="2119602" y="210229"/>
                </a:cubicBezTo>
                <a:cubicBezTo>
                  <a:pt x="2981251" y="210229"/>
                  <a:pt x="3740935" y="132605"/>
                  <a:pt x="4189528" y="14539"/>
                </a:cubicBezTo>
                <a:lnTo>
                  <a:pt x="4226504" y="3717"/>
                </a:lnTo>
                <a:lnTo>
                  <a:pt x="4226504" y="1100830"/>
                </a:lnTo>
                <a:cubicBezTo>
                  <a:pt x="4226504" y="1128719"/>
                  <a:pt x="4203895" y="1151328"/>
                  <a:pt x="4176006" y="1151328"/>
                </a:cubicBezTo>
                <a:lnTo>
                  <a:pt x="50498" y="1151328"/>
                </a:lnTo>
                <a:cubicBezTo>
                  <a:pt x="22609" y="1151328"/>
                  <a:pt x="0" y="1128719"/>
                  <a:pt x="0" y="1100830"/>
                </a:cubicBezTo>
                <a:lnTo>
                  <a:pt x="0" y="0"/>
                </a:ln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773555" y="2204720"/>
            <a:ext cx="8676005" cy="2111375"/>
          </a:xfrm>
          <a:prstGeom prst="rect">
            <a:avLst/>
          </a:prstGeom>
          <a:noFill/>
          <a:ln>
            <a:noFill/>
          </a:ln>
        </p:spPr>
        <p:txBody>
          <a:bodyPr vert="horz" wrap="square" lIns="0" tIns="0" rIns="0" bIns="0" rtlCol="0" anchor="t"/>
          <a:lstStyle/>
          <a:p>
            <a:pPr algn="ctr">
              <a:lnSpc>
                <a:spcPct val="150000"/>
              </a:lnSpc>
            </a:pPr>
            <a:r>
              <a:rPr kumimoji="1" lang="en-US" altLang="zh-CN" sz="2400">
                <a:ln w="12700">
                  <a:noFill/>
                </a:ln>
                <a:solidFill>
                  <a:srgbClr val="262626">
                    <a:alpha val="100000"/>
                  </a:srgbClr>
                </a:solidFill>
                <a:latin typeface="Source Han Sans CN Bold"/>
                <a:ea typeface="Source Han Sans CN Bold"/>
                <a:cs typeface="Source Han Sans CN Bold"/>
                <a:sym typeface="+mn-ea"/>
              </a:rPr>
              <a:t>Online quizzes serve as a tool to gauge students' comprehension of the course material. They are also utilized for summative assessments, which play a role in determining a student's final grade.</a:t>
            </a:r>
            <a:endParaRPr kumimoji="1" lang="en-US" altLang="zh-CN" sz="2400">
              <a:ln w="12700">
                <a:noFill/>
              </a:ln>
              <a:solidFill>
                <a:srgbClr val="262626">
                  <a:alpha val="100000"/>
                </a:srgbClr>
              </a:solidFill>
              <a:latin typeface="Source Han Sans CN Bold"/>
              <a:ea typeface="Source Han Sans CN Bold"/>
              <a:cs typeface="Source Han Sans CN Bold"/>
              <a:sym typeface="+mn-ea"/>
            </a:endParaRPr>
          </a:p>
        </p:txBody>
      </p:sp>
      <p:sp>
        <p:nvSpPr>
          <p:cNvPr id="21"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Online quizzes</a:t>
            </a:r>
            <a:endParaRPr kumimoji="1"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5009864" y="483247"/>
            <a:ext cx="771254" cy="771254"/>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269340" y="3195444"/>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5" name="图片 4"/>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6" name="标题 1"/>
          <p:cNvSpPr txBox="1"/>
          <p:nvPr/>
        </p:nvSpPr>
        <p:spPr>
          <a:xfrm>
            <a:off x="508000" y="3490622"/>
            <a:ext cx="6458584" cy="2745077"/>
          </a:xfrm>
          <a:prstGeom prst="rect">
            <a:avLst/>
          </a:prstGeom>
          <a:noFill/>
          <a:ln>
            <a:noFill/>
          </a:ln>
        </p:spPr>
        <p:txBody>
          <a:bodyPr vert="horz" wrap="square" lIns="91440" tIns="45720" rIns="91440" bIns="45720" rtlCol="0" anchor="t"/>
          <a:lstStyle/>
          <a:p>
            <a:pPr algn="l">
              <a:lnSpc>
                <a:spcPct val="130000"/>
              </a:lnSpc>
            </a:pPr>
            <a:r>
              <a:rPr kumimoji="1" lang="en-US" altLang="zh-CN" sz="4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The Evolution of C</a:t>
            </a:r>
            <a:endParaRPr kumimoji="1" lang="zh-CN" altLang="en-US"/>
          </a:p>
        </p:txBody>
      </p:sp>
      <p:sp>
        <p:nvSpPr>
          <p:cNvPr id="7"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7866" y="-954157"/>
            <a:ext cx="5203252" cy="4454309"/>
          </a:xfrm>
          <a:prstGeom prst="rect">
            <a:avLst/>
          </a:prstGeom>
          <a:noFill/>
          <a:ln>
            <a:noFill/>
          </a:ln>
        </p:spPr>
        <p:txBody>
          <a:bodyPr vert="horz" wrap="square" lIns="0" tIns="0" rIns="0" bIns="0" rtlCol="0" anchor="b"/>
          <a:lstStyle/>
          <a:p>
            <a:pPr algn="l">
              <a:lnSpc>
                <a:spcPct val="110000"/>
              </a:lnSpc>
            </a:pPr>
            <a:r>
              <a:rPr kumimoji="1" lang="en-US" altLang="zh-CN" sz="13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03</a:t>
            </a:r>
            <a:endParaRPr kumimoji="1" lang="zh-CN" altLang="en-US"/>
          </a:p>
        </p:txBody>
      </p:sp>
      <p:sp>
        <p:nvSpPr>
          <p:cNvPr id="10"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flipH="1">
            <a:off x="4035937"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V="1">
            <a:off x="2865119" y="1640759"/>
            <a:ext cx="599609" cy="599609"/>
          </a:xfrm>
          <a:prstGeom prst="ellipse">
            <a:avLst/>
          </a:prstGeom>
          <a:gradFill>
            <a:gsLst>
              <a:gs pos="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295775" y="1756410"/>
            <a:ext cx="3336290" cy="3282950"/>
          </a:xfrm>
          <a:custGeom>
            <a:avLst/>
            <a:gdLst>
              <a:gd name="connsiteX0" fmla="*/ 47836 w 3197862"/>
              <a:gd name="connsiteY0" fmla="*/ 0 h 3228473"/>
              <a:gd name="connsiteX1" fmla="*/ 938754 w 3197862"/>
              <a:gd name="connsiteY1" fmla="*/ 0 h 3228473"/>
              <a:gd name="connsiteX2" fmla="*/ 986590 w 3197862"/>
              <a:gd name="connsiteY2" fmla="*/ 47836 h 3228473"/>
              <a:gd name="connsiteX3" fmla="*/ 986590 w 3197862"/>
              <a:gd name="connsiteY3" fmla="*/ 376990 h 3228473"/>
              <a:gd name="connsiteX4" fmla="*/ 3089049 w 3197862"/>
              <a:gd name="connsiteY4" fmla="*/ 376990 h 3228473"/>
              <a:gd name="connsiteX5" fmla="*/ 3197862 w 3197862"/>
              <a:gd name="connsiteY5" fmla="*/ 485803 h 3228473"/>
              <a:gd name="connsiteX6" fmla="*/ 3197862 w 3197862"/>
              <a:gd name="connsiteY6" fmla="*/ 3119660 h 3228473"/>
              <a:gd name="connsiteX7" fmla="*/ 3089049 w 3197862"/>
              <a:gd name="connsiteY7" fmla="*/ 3228473 h 3228473"/>
              <a:gd name="connsiteX8" fmla="*/ 108813 w 3197862"/>
              <a:gd name="connsiteY8" fmla="*/ 3228473 h 3228473"/>
              <a:gd name="connsiteX9" fmla="*/ 0 w 3197862"/>
              <a:gd name="connsiteY9" fmla="*/ 3119660 h 3228473"/>
              <a:gd name="connsiteX10" fmla="*/ 0 w 3197862"/>
              <a:gd name="connsiteY10" fmla="*/ 658017 h 3228473"/>
              <a:gd name="connsiteX11" fmla="*/ 0 w 3197862"/>
              <a:gd name="connsiteY11" fmla="*/ 485803 h 3228473"/>
              <a:gd name="connsiteX12" fmla="*/ 0 w 3197862"/>
              <a:gd name="connsiteY12" fmla="*/ 47836 h 3228473"/>
              <a:gd name="connsiteX13" fmla="*/ 47836 w 3197862"/>
              <a:gd name="connsiteY13" fmla="*/ 0 h 3228473"/>
            </a:gdLst>
            <a:ahLst/>
            <a:cxnLst/>
            <a:rect l="l" t="t" r="r" b="b"/>
            <a:pathLst>
              <a:path w="3197862" h="3228473">
                <a:moveTo>
                  <a:pt x="47836" y="0"/>
                </a:moveTo>
                <a:lnTo>
                  <a:pt x="938754" y="0"/>
                </a:lnTo>
                <a:cubicBezTo>
                  <a:pt x="965173" y="0"/>
                  <a:pt x="986590" y="21417"/>
                  <a:pt x="986590" y="47836"/>
                </a:cubicBezTo>
                <a:lnTo>
                  <a:pt x="986590" y="376990"/>
                </a:lnTo>
                <a:lnTo>
                  <a:pt x="3089049" y="376990"/>
                </a:lnTo>
                <a:cubicBezTo>
                  <a:pt x="3149145" y="376990"/>
                  <a:pt x="3197862" y="425707"/>
                  <a:pt x="3197862" y="485803"/>
                </a:cubicBezTo>
                <a:lnTo>
                  <a:pt x="3197862" y="3119660"/>
                </a:lnTo>
                <a:cubicBezTo>
                  <a:pt x="3197862" y="3179756"/>
                  <a:pt x="3149145" y="3228473"/>
                  <a:pt x="3089049" y="3228473"/>
                </a:cubicBezTo>
                <a:lnTo>
                  <a:pt x="108813" y="3228473"/>
                </a:lnTo>
                <a:cubicBezTo>
                  <a:pt x="48717" y="3228473"/>
                  <a:pt x="0" y="3179756"/>
                  <a:pt x="0" y="3119660"/>
                </a:cubicBezTo>
                <a:lnTo>
                  <a:pt x="0" y="658017"/>
                </a:lnTo>
                <a:lnTo>
                  <a:pt x="0" y="485803"/>
                </a:lnTo>
                <a:lnTo>
                  <a:pt x="0" y="47836"/>
                </a:lnTo>
                <a:cubicBezTo>
                  <a:pt x="0" y="21417"/>
                  <a:pt x="21417" y="0"/>
                  <a:pt x="47836" y="0"/>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416425" y="2274570"/>
            <a:ext cx="3474085" cy="2900045"/>
          </a:xfrm>
          <a:prstGeom prst="roundRect">
            <a:avLst>
              <a:gd name="adj" fmla="val 3278"/>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380003" y="1797300"/>
            <a:ext cx="1003315" cy="416197"/>
          </a:xfrm>
          <a:prstGeom prst="rect">
            <a:avLst/>
          </a:prstGeom>
          <a:noFill/>
          <a:ln cap="sq">
            <a:noFill/>
          </a:ln>
        </p:spPr>
        <p:txBody>
          <a:bodyPr vert="horz" wrap="square" lIns="0" tIns="0" rIns="0" bIns="0" rtlCol="0" anchor="b"/>
          <a:lstStyle/>
          <a:p>
            <a:pPr algn="ctr">
              <a:lnSpc>
                <a:spcPct val="130000"/>
              </a:lnSpc>
            </a:pPr>
            <a:r>
              <a:rPr kumimoji="1" lang="en-US" altLang="zh-CN" sz="2400">
                <a:ln w="12700">
                  <a:noFill/>
                </a:ln>
                <a:solidFill>
                  <a:srgbClr val="FFFFFF">
                    <a:alpha val="100000"/>
                  </a:srgbClr>
                </a:solidFill>
                <a:latin typeface="Source Han Sans"/>
                <a:ea typeface="Source Han Sans"/>
                <a:cs typeface="Source Han Sans"/>
              </a:rPr>
              <a:t>02</a:t>
            </a:r>
            <a:endParaRPr kumimoji="1" lang="zh-CN" altLang="en-US"/>
          </a:p>
        </p:txBody>
      </p:sp>
      <p:sp>
        <p:nvSpPr>
          <p:cNvPr id="6" name="标题 1"/>
          <p:cNvSpPr txBox="1"/>
          <p:nvPr/>
        </p:nvSpPr>
        <p:spPr>
          <a:xfrm>
            <a:off x="7999095" y="1756410"/>
            <a:ext cx="3352165" cy="3282950"/>
          </a:xfrm>
          <a:custGeom>
            <a:avLst/>
            <a:gdLst>
              <a:gd name="connsiteX0" fmla="*/ 47836 w 3197862"/>
              <a:gd name="connsiteY0" fmla="*/ 0 h 3228473"/>
              <a:gd name="connsiteX1" fmla="*/ 938754 w 3197862"/>
              <a:gd name="connsiteY1" fmla="*/ 0 h 3228473"/>
              <a:gd name="connsiteX2" fmla="*/ 986590 w 3197862"/>
              <a:gd name="connsiteY2" fmla="*/ 47836 h 3228473"/>
              <a:gd name="connsiteX3" fmla="*/ 986590 w 3197862"/>
              <a:gd name="connsiteY3" fmla="*/ 376990 h 3228473"/>
              <a:gd name="connsiteX4" fmla="*/ 3089049 w 3197862"/>
              <a:gd name="connsiteY4" fmla="*/ 376990 h 3228473"/>
              <a:gd name="connsiteX5" fmla="*/ 3197862 w 3197862"/>
              <a:gd name="connsiteY5" fmla="*/ 485803 h 3228473"/>
              <a:gd name="connsiteX6" fmla="*/ 3197862 w 3197862"/>
              <a:gd name="connsiteY6" fmla="*/ 3119660 h 3228473"/>
              <a:gd name="connsiteX7" fmla="*/ 3089049 w 3197862"/>
              <a:gd name="connsiteY7" fmla="*/ 3228473 h 3228473"/>
              <a:gd name="connsiteX8" fmla="*/ 108813 w 3197862"/>
              <a:gd name="connsiteY8" fmla="*/ 3228473 h 3228473"/>
              <a:gd name="connsiteX9" fmla="*/ 0 w 3197862"/>
              <a:gd name="connsiteY9" fmla="*/ 3119660 h 3228473"/>
              <a:gd name="connsiteX10" fmla="*/ 0 w 3197862"/>
              <a:gd name="connsiteY10" fmla="*/ 658017 h 3228473"/>
              <a:gd name="connsiteX11" fmla="*/ 0 w 3197862"/>
              <a:gd name="connsiteY11" fmla="*/ 485803 h 3228473"/>
              <a:gd name="connsiteX12" fmla="*/ 0 w 3197862"/>
              <a:gd name="connsiteY12" fmla="*/ 47836 h 3228473"/>
              <a:gd name="connsiteX13" fmla="*/ 47836 w 3197862"/>
              <a:gd name="connsiteY13" fmla="*/ 0 h 3228473"/>
            </a:gdLst>
            <a:ahLst/>
            <a:cxnLst/>
            <a:rect l="l" t="t" r="r" b="b"/>
            <a:pathLst>
              <a:path w="3197862" h="3228473">
                <a:moveTo>
                  <a:pt x="47836" y="0"/>
                </a:moveTo>
                <a:lnTo>
                  <a:pt x="938754" y="0"/>
                </a:lnTo>
                <a:cubicBezTo>
                  <a:pt x="965173" y="0"/>
                  <a:pt x="986590" y="21417"/>
                  <a:pt x="986590" y="47836"/>
                </a:cubicBezTo>
                <a:lnTo>
                  <a:pt x="986590" y="376990"/>
                </a:lnTo>
                <a:lnTo>
                  <a:pt x="3089049" y="376990"/>
                </a:lnTo>
                <a:cubicBezTo>
                  <a:pt x="3149145" y="376990"/>
                  <a:pt x="3197862" y="425707"/>
                  <a:pt x="3197862" y="485803"/>
                </a:cubicBezTo>
                <a:lnTo>
                  <a:pt x="3197862" y="3119660"/>
                </a:lnTo>
                <a:cubicBezTo>
                  <a:pt x="3197862" y="3179756"/>
                  <a:pt x="3149145" y="3228473"/>
                  <a:pt x="3089049" y="3228473"/>
                </a:cubicBezTo>
                <a:lnTo>
                  <a:pt x="108813" y="3228473"/>
                </a:lnTo>
                <a:cubicBezTo>
                  <a:pt x="48717" y="3228473"/>
                  <a:pt x="0" y="3179756"/>
                  <a:pt x="0" y="3119660"/>
                </a:cubicBezTo>
                <a:lnTo>
                  <a:pt x="0" y="658017"/>
                </a:lnTo>
                <a:lnTo>
                  <a:pt x="0" y="485803"/>
                </a:lnTo>
                <a:lnTo>
                  <a:pt x="0" y="47836"/>
                </a:lnTo>
                <a:cubicBezTo>
                  <a:pt x="0" y="21417"/>
                  <a:pt x="21417" y="0"/>
                  <a:pt x="47836"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136255" y="2274570"/>
            <a:ext cx="3529330" cy="2900045"/>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8099605" y="1797300"/>
            <a:ext cx="1003315" cy="416197"/>
          </a:xfrm>
          <a:prstGeom prst="rect">
            <a:avLst/>
          </a:prstGeom>
          <a:noFill/>
          <a:ln cap="sq">
            <a:noFill/>
          </a:ln>
        </p:spPr>
        <p:txBody>
          <a:bodyPr vert="horz" wrap="square" lIns="0" tIns="0" rIns="0" bIns="0" rtlCol="0" anchor="b"/>
          <a:lstStyle/>
          <a:p>
            <a:pPr algn="ctr">
              <a:lnSpc>
                <a:spcPct val="130000"/>
              </a:lnSpc>
            </a:pPr>
            <a:r>
              <a:rPr kumimoji="1" lang="en-US" altLang="zh-CN" sz="2400">
                <a:ln w="12700">
                  <a:noFill/>
                </a:ln>
                <a:solidFill>
                  <a:srgbClr val="FFFFFF">
                    <a:alpha val="100000"/>
                  </a:srgbClr>
                </a:solidFill>
                <a:latin typeface="Source Han Sans"/>
                <a:ea typeface="Source Han Sans"/>
                <a:cs typeface="Source Han Sans"/>
              </a:rPr>
              <a:t>03</a:t>
            </a:r>
            <a:endParaRPr kumimoji="1" lang="zh-CN" altLang="en-US"/>
          </a:p>
        </p:txBody>
      </p:sp>
      <p:sp>
        <p:nvSpPr>
          <p:cNvPr id="9" name="标题 1"/>
          <p:cNvSpPr txBox="1"/>
          <p:nvPr/>
        </p:nvSpPr>
        <p:spPr>
          <a:xfrm>
            <a:off x="660403" y="1756610"/>
            <a:ext cx="3252071" cy="3283201"/>
          </a:xfrm>
          <a:custGeom>
            <a:avLst/>
            <a:gdLst>
              <a:gd name="connsiteX0" fmla="*/ 47836 w 3197862"/>
              <a:gd name="connsiteY0" fmla="*/ 0 h 3228473"/>
              <a:gd name="connsiteX1" fmla="*/ 938754 w 3197862"/>
              <a:gd name="connsiteY1" fmla="*/ 0 h 3228473"/>
              <a:gd name="connsiteX2" fmla="*/ 986590 w 3197862"/>
              <a:gd name="connsiteY2" fmla="*/ 47836 h 3228473"/>
              <a:gd name="connsiteX3" fmla="*/ 986590 w 3197862"/>
              <a:gd name="connsiteY3" fmla="*/ 376990 h 3228473"/>
              <a:gd name="connsiteX4" fmla="*/ 3089049 w 3197862"/>
              <a:gd name="connsiteY4" fmla="*/ 376990 h 3228473"/>
              <a:gd name="connsiteX5" fmla="*/ 3197862 w 3197862"/>
              <a:gd name="connsiteY5" fmla="*/ 485803 h 3228473"/>
              <a:gd name="connsiteX6" fmla="*/ 3197862 w 3197862"/>
              <a:gd name="connsiteY6" fmla="*/ 3119660 h 3228473"/>
              <a:gd name="connsiteX7" fmla="*/ 3089049 w 3197862"/>
              <a:gd name="connsiteY7" fmla="*/ 3228473 h 3228473"/>
              <a:gd name="connsiteX8" fmla="*/ 108813 w 3197862"/>
              <a:gd name="connsiteY8" fmla="*/ 3228473 h 3228473"/>
              <a:gd name="connsiteX9" fmla="*/ 0 w 3197862"/>
              <a:gd name="connsiteY9" fmla="*/ 3119660 h 3228473"/>
              <a:gd name="connsiteX10" fmla="*/ 0 w 3197862"/>
              <a:gd name="connsiteY10" fmla="*/ 658017 h 3228473"/>
              <a:gd name="connsiteX11" fmla="*/ 0 w 3197862"/>
              <a:gd name="connsiteY11" fmla="*/ 485803 h 3228473"/>
              <a:gd name="connsiteX12" fmla="*/ 0 w 3197862"/>
              <a:gd name="connsiteY12" fmla="*/ 47836 h 3228473"/>
              <a:gd name="connsiteX13" fmla="*/ 47836 w 3197862"/>
              <a:gd name="connsiteY13" fmla="*/ 0 h 3228473"/>
            </a:gdLst>
            <a:ahLst/>
            <a:cxnLst/>
            <a:rect l="l" t="t" r="r" b="b"/>
            <a:pathLst>
              <a:path w="3197862" h="3228473">
                <a:moveTo>
                  <a:pt x="47836" y="0"/>
                </a:moveTo>
                <a:lnTo>
                  <a:pt x="938754" y="0"/>
                </a:lnTo>
                <a:cubicBezTo>
                  <a:pt x="965173" y="0"/>
                  <a:pt x="986590" y="21417"/>
                  <a:pt x="986590" y="47836"/>
                </a:cubicBezTo>
                <a:lnTo>
                  <a:pt x="986590" y="376990"/>
                </a:lnTo>
                <a:lnTo>
                  <a:pt x="3089049" y="376990"/>
                </a:lnTo>
                <a:cubicBezTo>
                  <a:pt x="3149145" y="376990"/>
                  <a:pt x="3197862" y="425707"/>
                  <a:pt x="3197862" y="485803"/>
                </a:cubicBezTo>
                <a:lnTo>
                  <a:pt x="3197862" y="3119660"/>
                </a:lnTo>
                <a:cubicBezTo>
                  <a:pt x="3197862" y="3179756"/>
                  <a:pt x="3149145" y="3228473"/>
                  <a:pt x="3089049" y="3228473"/>
                </a:cubicBezTo>
                <a:lnTo>
                  <a:pt x="108813" y="3228473"/>
                </a:lnTo>
                <a:cubicBezTo>
                  <a:pt x="48717" y="3228473"/>
                  <a:pt x="0" y="3179756"/>
                  <a:pt x="0" y="3119660"/>
                </a:cubicBezTo>
                <a:lnTo>
                  <a:pt x="0" y="658017"/>
                </a:lnTo>
                <a:lnTo>
                  <a:pt x="0" y="485803"/>
                </a:lnTo>
                <a:lnTo>
                  <a:pt x="0" y="47836"/>
                </a:lnTo>
                <a:cubicBezTo>
                  <a:pt x="0" y="21417"/>
                  <a:pt x="21417" y="0"/>
                  <a:pt x="47836"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27623" y="2274582"/>
            <a:ext cx="3252071" cy="2899821"/>
          </a:xfrm>
          <a:prstGeom prst="roundRect">
            <a:avLst>
              <a:gd name="adj" fmla="val 3278"/>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660400" y="1797300"/>
            <a:ext cx="1003315" cy="416197"/>
          </a:xfrm>
          <a:prstGeom prst="rect">
            <a:avLst/>
          </a:prstGeom>
          <a:noFill/>
          <a:ln cap="sq">
            <a:noFill/>
          </a:ln>
        </p:spPr>
        <p:txBody>
          <a:bodyPr vert="horz" wrap="square" lIns="0" tIns="0" rIns="0" bIns="0" rtlCol="0" anchor="b"/>
          <a:lstStyle/>
          <a:p>
            <a:pPr algn="ctr">
              <a:lnSpc>
                <a:spcPct val="130000"/>
              </a:lnSpc>
            </a:pPr>
            <a:r>
              <a:rPr kumimoji="1" lang="en-US" altLang="zh-CN" sz="2400">
                <a:ln w="12700">
                  <a:noFill/>
                </a:ln>
                <a:solidFill>
                  <a:srgbClr val="FFFFFF">
                    <a:alpha val="100000"/>
                  </a:srgbClr>
                </a:solidFill>
                <a:latin typeface="Source Han Sans"/>
                <a:ea typeface="Source Han Sans"/>
                <a:cs typeface="Source Han Sans"/>
              </a:rPr>
              <a:t>01</a:t>
            </a:r>
            <a:endParaRPr kumimoji="1" lang="zh-CN" altLang="en-US"/>
          </a:p>
        </p:txBody>
      </p:sp>
      <p:sp>
        <p:nvSpPr>
          <p:cNvPr id="12" name="标题 1"/>
          <p:cNvSpPr txBox="1"/>
          <p:nvPr/>
        </p:nvSpPr>
        <p:spPr>
          <a:xfrm>
            <a:off x="979235" y="3249764"/>
            <a:ext cx="2948849" cy="1459359"/>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 was developed by Dennis Ritchie at Bell Labs in 1972.
It was initially used to re- implement the Unix operating system.</a:t>
            </a:r>
            <a:endParaRPr kumimoji="1" lang="zh-CN" altLang="en-US"/>
          </a:p>
        </p:txBody>
      </p:sp>
      <p:sp>
        <p:nvSpPr>
          <p:cNvPr id="13" name="标题 1"/>
          <p:cNvSpPr txBox="1"/>
          <p:nvPr/>
        </p:nvSpPr>
        <p:spPr>
          <a:xfrm>
            <a:off x="989396" y="2348615"/>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rPr>
              <a:t>Origins at Bell Labs</a:t>
            </a:r>
            <a:endParaRPr kumimoji="1" lang="zh-CN" altLang="en-US"/>
          </a:p>
        </p:txBody>
      </p:sp>
      <p:sp>
        <p:nvSpPr>
          <p:cNvPr id="14" name="标题 1"/>
          <p:cNvSpPr txBox="1"/>
          <p:nvPr/>
        </p:nvSpPr>
        <p:spPr>
          <a:xfrm>
            <a:off x="4604385" y="3249930"/>
            <a:ext cx="3187065" cy="1459230"/>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 gained widespread adoption due to its efficiency, flexibility, and portability.
It was standardized by ANSI in 1989, leading to its widespread use in various industries.</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15" name="标题 1"/>
          <p:cNvSpPr txBox="1"/>
          <p:nvPr/>
        </p:nvSpPr>
        <p:spPr>
          <a:xfrm>
            <a:off x="4690582" y="2348615"/>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E97132">
                    <a:alpha val="100000"/>
                  </a:srgbClr>
                </a:solidFill>
                <a:latin typeface="Source Han Sans CN Bold"/>
                <a:ea typeface="Source Han Sans CN Bold"/>
                <a:cs typeface="Source Han Sans CN Bold"/>
              </a:rPr>
              <a:t>Adoption and Standardization</a:t>
            </a:r>
            <a:endParaRPr kumimoji="1" lang="zh-CN" altLang="en-US"/>
          </a:p>
        </p:txBody>
      </p:sp>
      <p:sp>
        <p:nvSpPr>
          <p:cNvPr id="16" name="标题 1"/>
          <p:cNvSpPr txBox="1"/>
          <p:nvPr/>
        </p:nvSpPr>
        <p:spPr>
          <a:xfrm>
            <a:off x="8399780" y="3249930"/>
            <a:ext cx="3286760" cy="2035175"/>
          </a:xfrm>
          <a:prstGeom prst="rect">
            <a:avLst/>
          </a:prstGeom>
          <a:noFill/>
          <a:ln cap="sq">
            <a:noFill/>
          </a:ln>
        </p:spPr>
        <p:txBody>
          <a:bodyPr vert="horz" wrap="square" lIns="0" tIns="0" rIns="0" bIns="0" rtlCol="0" anchor="t"/>
          <a:lstStyle/>
          <a:p>
            <a:pPr algn="l">
              <a:lnSpc>
                <a:spcPct val="150000"/>
              </a:lnSpc>
            </a:pPr>
            <a:r>
              <a:rPr kumimoji="1" lang="en-US" altLang="zh-CN" sz="1200">
                <a:ln w="12700">
                  <a:noFill/>
                </a:ln>
                <a:solidFill>
                  <a:srgbClr val="262626">
                    <a:alpha val="100000"/>
                  </a:srgbClr>
                </a:solidFill>
                <a:latin typeface="Source Han Sans"/>
                <a:ea typeface="Source Han Sans"/>
                <a:cs typeface="Source Han Sans"/>
              </a:rPr>
              <a:t>C remains a cornerstone in the world of programming, influencing the development of many modern languages.
It continues to play a vital role in operating systems, embedded systems, and high- performance computing.</a:t>
            </a:r>
            <a:endParaRPr kumimoji="1" lang="en-US" altLang="zh-CN" sz="1200">
              <a:ln w="12700">
                <a:noFill/>
              </a:ln>
              <a:solidFill>
                <a:srgbClr val="262626">
                  <a:alpha val="100000"/>
                </a:srgbClr>
              </a:solidFill>
              <a:latin typeface="Source Han Sans"/>
              <a:ea typeface="Source Han Sans"/>
              <a:cs typeface="Source Han Sans"/>
            </a:endParaRPr>
          </a:p>
        </p:txBody>
      </p:sp>
      <p:sp>
        <p:nvSpPr>
          <p:cNvPr id="17" name="标题 1"/>
          <p:cNvSpPr txBox="1"/>
          <p:nvPr/>
        </p:nvSpPr>
        <p:spPr>
          <a:xfrm>
            <a:off x="8418441" y="2348615"/>
            <a:ext cx="2948848" cy="676571"/>
          </a:xfrm>
          <a:prstGeom prst="rect">
            <a:avLst/>
          </a:prstGeom>
          <a:noFill/>
          <a:ln cap="sq">
            <a:noFill/>
          </a:ln>
        </p:spPr>
        <p:txBody>
          <a:bodyPr vert="horz" wrap="square" lIns="0" tIns="0" rIns="0" bIns="0" rtlCol="0" anchor="b"/>
          <a:lstStyle/>
          <a:p>
            <a:pPr algn="l">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rPr>
              <a:t>Modern Relevance</a:t>
            </a:r>
            <a:endParaRPr kumimoji="1" lang="zh-CN" altLang="en-US"/>
          </a:p>
        </p:txBody>
      </p:sp>
      <p:sp>
        <p:nvSpPr>
          <p:cNvPr id="18"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Development History</a:t>
            </a: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898355" y="3064040"/>
            <a:ext cx="2085474" cy="208547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2462461" y="2021303"/>
            <a:ext cx="1042737" cy="1042737"/>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3232483" y="3064040"/>
            <a:ext cx="1515979" cy="1515979"/>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5302885" y="1564005"/>
            <a:ext cx="2914650" cy="43370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303014" y="2033802"/>
            <a:ext cx="5830206" cy="728853"/>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Many modern programming languages, such as C++, Python, and Java, borrow syntax and principles from C.
Understanding C provides a solid foundation for learning these languages.</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8" name="标题 1"/>
          <p:cNvSpPr txBox="1"/>
          <p:nvPr/>
        </p:nvSpPr>
        <p:spPr>
          <a:xfrm>
            <a:off x="5231130" y="1579880"/>
            <a:ext cx="3070225" cy="377190"/>
          </a:xfrm>
          <a:prstGeom prst="rect">
            <a:avLst/>
          </a:prstGeom>
          <a:noFill/>
          <a:ln cap="sq">
            <a:noFill/>
          </a:ln>
        </p:spPr>
        <p:txBody>
          <a:bodyPr vert="horz" wrap="square" lIns="0" tIns="0" rIns="0" bIns="0" rtlCol="0" anchor="ctr"/>
          <a:lstStyle/>
          <a:p>
            <a:pPr algn="ctr">
              <a:lnSpc>
                <a:spcPct val="130000"/>
              </a:lnSpc>
            </a:pPr>
            <a:r>
              <a:rPr kumimoji="1" lang="en-US" altLang="zh-CN" sz="1400">
                <a:ln w="12700">
                  <a:noFill/>
                </a:ln>
                <a:solidFill>
                  <a:srgbClr val="FFFFFF">
                    <a:alpha val="100000"/>
                  </a:srgbClr>
                </a:solidFill>
                <a:latin typeface="Source Han Sans CN Bold"/>
                <a:ea typeface="Source Han Sans CN Bold"/>
                <a:cs typeface="Source Han Sans CN Bold"/>
              </a:rPr>
              <a:t>Influence on Syntax and Semantics</a:t>
            </a:r>
            <a:endParaRPr kumimoji="1" lang="en-US" altLang="zh-CN" sz="1400">
              <a:ln w="12700">
                <a:noFill/>
              </a:ln>
              <a:solidFill>
                <a:srgbClr val="FFFFFF">
                  <a:alpha val="100000"/>
                </a:srgbClr>
              </a:solidFill>
              <a:latin typeface="Source Han Sans CN Bold"/>
              <a:ea typeface="Source Han Sans CN Bold"/>
              <a:cs typeface="Source Han Sans CN Bold"/>
            </a:endParaRPr>
          </a:p>
        </p:txBody>
      </p:sp>
      <p:sp>
        <p:nvSpPr>
          <p:cNvPr id="9" name="标题 1"/>
          <p:cNvSpPr txBox="1"/>
          <p:nvPr/>
        </p:nvSpPr>
        <p:spPr>
          <a:xfrm>
            <a:off x="5302885" y="3142615"/>
            <a:ext cx="2896870" cy="449580"/>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5303015" y="3632139"/>
            <a:ext cx="5830206" cy="728853"/>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C's low- level capabilities make it ideal for system programming tasks.
It allows direct interaction with hardware and efficient memory management.</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11" name="标题 1"/>
          <p:cNvSpPr txBox="1"/>
          <p:nvPr/>
        </p:nvSpPr>
        <p:spPr>
          <a:xfrm>
            <a:off x="5506567" y="3178484"/>
            <a:ext cx="2518610" cy="377500"/>
          </a:xfrm>
          <a:prstGeom prst="rect">
            <a:avLst/>
          </a:prstGeom>
          <a:noFill/>
          <a:ln cap="sq">
            <a:noFill/>
          </a:ln>
        </p:spPr>
        <p:txBody>
          <a:bodyPr vert="horz" wrap="square" lIns="0" tIns="0" rIns="0" bIns="0" rtlCol="0" anchor="ctr"/>
          <a:lstStyle/>
          <a:p>
            <a:pPr algn="ctr">
              <a:lnSpc>
                <a:spcPct val="130000"/>
              </a:lnSpc>
            </a:pPr>
            <a:r>
              <a:rPr kumimoji="1" lang="en-US" altLang="zh-CN" sz="1375">
                <a:ln w="12700">
                  <a:noFill/>
                </a:ln>
                <a:solidFill>
                  <a:srgbClr val="FFFFFF">
                    <a:alpha val="100000"/>
                  </a:srgbClr>
                </a:solidFill>
                <a:latin typeface="Source Han Sans CN Bold"/>
                <a:ea typeface="Source Han Sans CN Bold"/>
                <a:cs typeface="Source Han Sans CN Bold"/>
              </a:rPr>
              <a:t>Role in System Programming</a:t>
            </a:r>
            <a:endParaRPr kumimoji="1" lang="zh-CN" altLang="en-US"/>
          </a:p>
        </p:txBody>
      </p:sp>
      <p:sp>
        <p:nvSpPr>
          <p:cNvPr id="12" name="标题 1"/>
          <p:cNvSpPr txBox="1"/>
          <p:nvPr/>
        </p:nvSpPr>
        <p:spPr>
          <a:xfrm>
            <a:off x="5302885" y="4740910"/>
            <a:ext cx="2896870" cy="449580"/>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302885" y="5230495"/>
            <a:ext cx="5829935" cy="988060"/>
          </a:xfrm>
          <a:prstGeom prst="rect">
            <a:avLst/>
          </a:prstGeom>
          <a:noFill/>
          <a:ln cap="sq">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C has a large and active community of developers.
Its legacy is evident in the numerous open- source projects and libraries built using C.</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14" name="标题 1"/>
          <p:cNvSpPr txBox="1"/>
          <p:nvPr/>
        </p:nvSpPr>
        <p:spPr>
          <a:xfrm>
            <a:off x="5506567" y="4776822"/>
            <a:ext cx="2518610" cy="377500"/>
          </a:xfrm>
          <a:prstGeom prst="rect">
            <a:avLst/>
          </a:prstGeom>
          <a:noFill/>
          <a:ln cap="sq">
            <a:noFill/>
          </a:ln>
        </p:spPr>
        <p:txBody>
          <a:bodyPr vert="horz" wrap="square" lIns="0" tIns="0" rIns="0" bIns="0" rtlCol="0" anchor="ctr"/>
          <a:lstStyle/>
          <a:p>
            <a:pPr algn="ctr">
              <a:lnSpc>
                <a:spcPct val="130000"/>
              </a:lnSpc>
            </a:pPr>
            <a:r>
              <a:rPr kumimoji="1" lang="en-US" altLang="zh-CN" sz="1600">
                <a:ln w="12700">
                  <a:noFill/>
                </a:ln>
                <a:solidFill>
                  <a:srgbClr val="FFFFFF">
                    <a:alpha val="100000"/>
                  </a:srgbClr>
                </a:solidFill>
                <a:latin typeface="Source Han Sans CN Bold"/>
                <a:ea typeface="Source Han Sans CN Bold"/>
                <a:cs typeface="Source Han Sans CN Bold"/>
              </a:rPr>
              <a:t>Legacy and Community</a:t>
            </a:r>
            <a:endParaRPr kumimoji="1" lang="zh-CN" altLang="en-US"/>
          </a:p>
        </p:txBody>
      </p:sp>
      <p:sp>
        <p:nvSpPr>
          <p:cNvPr id="15" name="标题 1"/>
          <p:cNvSpPr txBox="1"/>
          <p:nvPr/>
        </p:nvSpPr>
        <p:spPr>
          <a:xfrm>
            <a:off x="3695895" y="3554961"/>
            <a:ext cx="589155" cy="534137"/>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1496565" y="3676591"/>
            <a:ext cx="889055" cy="86037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a:off x="2787308" y="2360875"/>
            <a:ext cx="393043" cy="363592"/>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Impact on Modern Languages</a:t>
            </a: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5009864" y="483247"/>
            <a:ext cx="771254" cy="771254"/>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269340" y="3195444"/>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5" name="图片 4"/>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6" name="标题 1"/>
          <p:cNvSpPr txBox="1"/>
          <p:nvPr/>
        </p:nvSpPr>
        <p:spPr>
          <a:xfrm>
            <a:off x="508000" y="3490622"/>
            <a:ext cx="6458584" cy="2745077"/>
          </a:xfrm>
          <a:prstGeom prst="rect">
            <a:avLst/>
          </a:prstGeom>
          <a:noFill/>
          <a:ln>
            <a:noFill/>
          </a:ln>
        </p:spPr>
        <p:txBody>
          <a:bodyPr vert="horz" wrap="square" lIns="91440" tIns="45720" rIns="91440" bIns="45720" rtlCol="0" anchor="t"/>
          <a:lstStyle/>
          <a:p>
            <a:pPr algn="l">
              <a:lnSpc>
                <a:spcPct val="130000"/>
              </a:lnSpc>
            </a:pPr>
            <a:r>
              <a:rPr kumimoji="1" lang="en-US" altLang="zh-CN" sz="4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Why Learn C?</a:t>
            </a:r>
            <a:endParaRPr kumimoji="1" lang="zh-CN" altLang="en-US"/>
          </a:p>
        </p:txBody>
      </p:sp>
      <p:sp>
        <p:nvSpPr>
          <p:cNvPr id="7"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7866" y="-954157"/>
            <a:ext cx="5203252" cy="4454309"/>
          </a:xfrm>
          <a:prstGeom prst="rect">
            <a:avLst/>
          </a:prstGeom>
          <a:noFill/>
          <a:ln>
            <a:noFill/>
          </a:ln>
        </p:spPr>
        <p:txBody>
          <a:bodyPr vert="horz" wrap="square" lIns="0" tIns="0" rIns="0" bIns="0" rtlCol="0" anchor="b"/>
          <a:lstStyle/>
          <a:p>
            <a:pPr algn="l">
              <a:lnSpc>
                <a:spcPct val="110000"/>
              </a:lnSpc>
            </a:pPr>
            <a:r>
              <a:rPr kumimoji="1" lang="en-US" altLang="zh-CN" sz="13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04</a:t>
            </a:r>
            <a:endParaRPr kumimoji="1" lang="zh-CN" altLang="en-US"/>
          </a:p>
        </p:txBody>
      </p:sp>
      <p:sp>
        <p:nvSpPr>
          <p:cNvPr id="10"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flipH="1">
            <a:off x="4035937"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V="1">
            <a:off x="2865119" y="1640759"/>
            <a:ext cx="599609" cy="599609"/>
          </a:xfrm>
          <a:prstGeom prst="ellipse">
            <a:avLst/>
          </a:prstGeom>
          <a:gradFill>
            <a:gsLst>
              <a:gs pos="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1">
            <a:alphaModFix amt="100000"/>
          </a:blip>
          <a:srcRect l="28912" r="28912"/>
          <a:stretch>
            <a:fillRect/>
          </a:stretch>
        </p:blipFill>
        <p:spPr>
          <a:xfrm>
            <a:off x="0" y="1340079"/>
            <a:ext cx="12192000" cy="1886674"/>
          </a:xfrm>
          <a:custGeom>
            <a:avLst/>
            <a:gdLst/>
            <a:ahLst/>
            <a:cxnLst/>
            <a:rect l="l" t="t" r="r" b="b"/>
            <a:pathLst>
              <a:path w="12192000" h="1892300">
                <a:moveTo>
                  <a:pt x="0" y="0"/>
                </a:moveTo>
                <a:lnTo>
                  <a:pt x="12192000" y="0"/>
                </a:lnTo>
                <a:lnTo>
                  <a:pt x="12192000" y="1886674"/>
                </a:lnTo>
                <a:lnTo>
                  <a:pt x="0" y="1886674"/>
                </a:lnTo>
                <a:close/>
              </a:path>
            </a:pathLst>
          </a:custGeom>
          <a:noFill/>
          <a:ln>
            <a:noFill/>
          </a:ln>
        </p:spPr>
      </p:pic>
      <p:sp>
        <p:nvSpPr>
          <p:cNvPr id="4" name="标题 1"/>
          <p:cNvSpPr txBox="1"/>
          <p:nvPr/>
        </p:nvSpPr>
        <p:spPr>
          <a:xfrm>
            <a:off x="1014730" y="1373420"/>
            <a:ext cx="3342641" cy="648182"/>
          </a:xfrm>
          <a:prstGeom prst="roundRect">
            <a:avLst>
              <a:gd name="adj" fmla="val 50000"/>
            </a:avLst>
          </a:prstGeom>
          <a:solidFill>
            <a:schemeClr val="accent1">
              <a:lumMod val="40000"/>
              <a:lumOff val="60000"/>
              <a:alpha val="58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1283910"/>
            <a:ext cx="845598" cy="845596"/>
          </a:xfrm>
          <a:prstGeom prst="ellipse">
            <a:avLst/>
          </a:prstGeom>
          <a:solidFill>
            <a:schemeClr val="accent1"/>
          </a:solidFill>
          <a:ln w="12700" cap="sq">
            <a:noFill/>
            <a:miter/>
          </a:ln>
          <a:effectLst>
            <a:outerShdw blurRad="50800" dist="50800" dir="5400000" algn="ctr" rotWithShape="0">
              <a:schemeClr val="accent1">
                <a:lumMod val="75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571075" y="1194586"/>
            <a:ext cx="1024244" cy="1024242"/>
          </a:xfrm>
          <a:prstGeom prst="ellipse">
            <a:avLst/>
          </a:prstGeom>
          <a:noFill/>
          <a:ln w="22225"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901635" y="1517914"/>
            <a:ext cx="363126" cy="37758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333500" y="2897982"/>
            <a:ext cx="4001818" cy="361853"/>
          </a:xfrm>
          <a:prstGeom prst="rect">
            <a:avLst/>
          </a:prstGeom>
          <a:noFill/>
          <a:ln cap="sq">
            <a:noFill/>
          </a:ln>
        </p:spPr>
        <p:txBody>
          <a:bodyPr vert="horz" wrap="square" lIns="0" tIns="0" rIns="0" bIns="0" rtlCol="0" anchor="b"/>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Syntax and Principles</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
        <p:nvSpPr>
          <p:cNvPr id="9" name="标题 1"/>
          <p:cNvSpPr txBox="1"/>
          <p:nvPr/>
        </p:nvSpPr>
        <p:spPr>
          <a:xfrm>
            <a:off x="1333500" y="3305175"/>
            <a:ext cx="4599940" cy="2870200"/>
          </a:xfrm>
          <a:prstGeom prst="rect">
            <a:avLst/>
          </a:prstGeom>
          <a:noFill/>
          <a:ln cap="sq">
            <a:noFill/>
          </a:ln>
        </p:spPr>
        <p:txBody>
          <a:bodyPr vert="horz" wrap="square" lIns="0" tIns="0" rIns="0" bIns="0" rtlCol="0" anchor="t"/>
          <a:lstStyle/>
          <a:p>
            <a:pPr algn="l">
              <a:lnSpc>
                <a:spcPct val="150000"/>
              </a:lnSpc>
            </a:pPr>
            <a:r>
              <a:rPr kumimoji="1" lang="en-US" altLang="zh-CN" sz="2000">
                <a:ln w="12700">
                  <a:noFill/>
                </a:ln>
                <a:solidFill>
                  <a:srgbClr val="000000">
                    <a:alpha val="100000"/>
                  </a:srgbClr>
                </a:solidFill>
                <a:latin typeface="Source Han Sans"/>
                <a:ea typeface="Source Han Sans"/>
                <a:cs typeface="Source Han Sans"/>
              </a:rPr>
              <a:t>C's syntax and principles are foundational for many modern programming languages.
Mastering C helps understand memory allocation, pointers, and low- level operations.</a:t>
            </a:r>
            <a:endParaRPr kumimoji="1" lang="en-US" altLang="zh-CN" sz="2000">
              <a:ln w="12700">
                <a:noFill/>
              </a:ln>
              <a:solidFill>
                <a:srgbClr val="000000">
                  <a:alpha val="100000"/>
                </a:srgbClr>
              </a:solidFill>
              <a:latin typeface="Source Han Sans"/>
              <a:ea typeface="Source Han Sans"/>
              <a:cs typeface="Source Han Sans"/>
            </a:endParaRPr>
          </a:p>
        </p:txBody>
      </p:sp>
      <p:sp>
        <p:nvSpPr>
          <p:cNvPr id="10" name="标题 1"/>
          <p:cNvSpPr txBox="1"/>
          <p:nvPr/>
        </p:nvSpPr>
        <p:spPr>
          <a:xfrm>
            <a:off x="7517082" y="2897983"/>
            <a:ext cx="4001818" cy="361853"/>
          </a:xfrm>
          <a:prstGeom prst="rect">
            <a:avLst/>
          </a:prstGeom>
          <a:noFill/>
          <a:ln cap="sq">
            <a:noFill/>
          </a:ln>
        </p:spPr>
        <p:txBody>
          <a:bodyPr vert="horz" wrap="square" lIns="0" tIns="0" rIns="0" bIns="0" rtlCol="0" anchor="b"/>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Career Relevance</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
        <p:nvSpPr>
          <p:cNvPr id="11" name="标题 1"/>
          <p:cNvSpPr txBox="1"/>
          <p:nvPr/>
        </p:nvSpPr>
        <p:spPr>
          <a:xfrm>
            <a:off x="7517130" y="3305175"/>
            <a:ext cx="4326890" cy="2981960"/>
          </a:xfrm>
          <a:prstGeom prst="rect">
            <a:avLst/>
          </a:prstGeom>
          <a:noFill/>
          <a:ln cap="sq">
            <a:noFill/>
          </a:ln>
        </p:spPr>
        <p:txBody>
          <a:bodyPr vert="horz" wrap="square" lIns="0" tIns="0" rIns="0" bIns="0" rtlCol="0" anchor="t"/>
          <a:lstStyle/>
          <a:p>
            <a:pPr algn="l">
              <a:lnSpc>
                <a:spcPct val="150000"/>
              </a:lnSpc>
            </a:pPr>
            <a:r>
              <a:rPr kumimoji="1" lang="en-US" altLang="zh-CN" sz="2000">
                <a:ln w="12700">
                  <a:noFill/>
                </a:ln>
                <a:solidFill>
                  <a:srgbClr val="000000">
                    <a:alpha val="100000"/>
                  </a:srgbClr>
                </a:solidFill>
                <a:latin typeface="Source Han Sans"/>
                <a:ea typeface="Source Han Sans"/>
                <a:cs typeface="Source Han Sans"/>
              </a:rPr>
              <a:t>Proficiency in C is highly valued in fields such as embedded systems and cybersecurity.
It opens up career opportunities in system programming and software development.</a:t>
            </a:r>
            <a:endParaRPr kumimoji="1" lang="en-US" altLang="zh-CN" sz="2000">
              <a:ln w="12700">
                <a:noFill/>
              </a:ln>
              <a:solidFill>
                <a:srgbClr val="000000">
                  <a:alpha val="100000"/>
                </a:srgbClr>
              </a:solidFill>
              <a:latin typeface="Source Han Sans"/>
              <a:ea typeface="Source Han Sans"/>
              <a:cs typeface="Source Han Sans"/>
            </a:endParaRPr>
          </a:p>
        </p:txBody>
      </p:sp>
      <p:sp>
        <p:nvSpPr>
          <p:cNvPr id="12" name="标题 1"/>
          <p:cNvSpPr txBox="1"/>
          <p:nvPr/>
        </p:nvSpPr>
        <p:spPr>
          <a:xfrm>
            <a:off x="782320" y="2894026"/>
            <a:ext cx="399164" cy="399164"/>
          </a:xfrm>
          <a:prstGeom prst="ellipse">
            <a:avLst/>
          </a:prstGeom>
          <a:solidFill>
            <a:schemeClr val="accent1"/>
          </a:solidFill>
          <a:ln w="12700" cap="sq">
            <a:noFill/>
            <a:miter/>
          </a:ln>
          <a:effectLst>
            <a:outerShdw blurRad="50800" dist="50800" dir="5400000" algn="ctr" rotWithShape="0">
              <a:schemeClr val="accent1">
                <a:lumMod val="75000"/>
                <a:alpha val="25000"/>
              </a:schemeClr>
            </a:outerShdw>
          </a:effectLst>
        </p:spPr>
        <p:txBody>
          <a:bodyPr vert="horz" wrap="square" lIns="91440" tIns="45720" rIns="91440" bIns="45720" rtlCol="0" anchor="ctr"/>
          <a:lstStyle/>
          <a:p>
            <a:pPr algn="ctr">
              <a:lnSpc>
                <a:spcPct val="110000"/>
              </a:lnSpc>
            </a:pPr>
            <a:endParaRPr kumimoji="1" lang="zh-CN" altLang="en-US" sz="2800"/>
          </a:p>
        </p:txBody>
      </p:sp>
      <p:sp>
        <p:nvSpPr>
          <p:cNvPr id="13" name="标题 1"/>
          <p:cNvSpPr txBox="1"/>
          <p:nvPr/>
        </p:nvSpPr>
        <p:spPr>
          <a:xfrm>
            <a:off x="6908800" y="2894026"/>
            <a:ext cx="399164" cy="399164"/>
          </a:xfrm>
          <a:prstGeom prst="ellipse">
            <a:avLst/>
          </a:prstGeom>
          <a:solidFill>
            <a:schemeClr val="accent1"/>
          </a:solidFill>
          <a:ln w="12700" cap="sq">
            <a:noFill/>
            <a:miter/>
          </a:ln>
          <a:effectLst>
            <a:outerShdw blurRad="50800" dist="50800" dir="5400000" algn="ctr" rotWithShape="0">
              <a:schemeClr val="accent1">
                <a:lumMod val="75000"/>
                <a:alpha val="25000"/>
              </a:schemeClr>
            </a:outerShdw>
          </a:effectLst>
        </p:spPr>
        <p:txBody>
          <a:bodyPr vert="horz" wrap="square" lIns="91440" tIns="45720" rIns="91440" bIns="45720" rtlCol="0" anchor="ctr"/>
          <a:lstStyle/>
          <a:p>
            <a:pPr algn="ctr">
              <a:lnSpc>
                <a:spcPct val="110000"/>
              </a:lnSpc>
            </a:pPr>
            <a:endParaRPr kumimoji="1" lang="zh-CN" altLang="en-US" sz="2800"/>
          </a:p>
        </p:txBody>
      </p:sp>
      <p:sp>
        <p:nvSpPr>
          <p:cNvPr id="14" name="标题 1"/>
          <p:cNvSpPr txBox="1"/>
          <p:nvPr/>
        </p:nvSpPr>
        <p:spPr>
          <a:xfrm>
            <a:off x="6511675" y="1028700"/>
            <a:ext cx="5770496" cy="504130"/>
          </a:xfrm>
          <a:prstGeom prst="roundRect">
            <a:avLst>
              <a:gd name="adj" fmla="val 50000"/>
            </a:avLst>
          </a:prstGeom>
          <a:solidFill>
            <a:schemeClr val="accent1">
              <a:lumMod val="20000"/>
              <a:lumOff val="80000"/>
              <a:alpha val="58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Foundation for Modern Programming</a:t>
            </a: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6373366" y="1130300"/>
            <a:ext cx="5845989" cy="5105400"/>
          </a:xfrm>
          <a:prstGeom prst="roundRect">
            <a:avLst>
              <a:gd name="adj" fmla="val 50000"/>
            </a:avLst>
          </a:prstGeom>
          <a:gradFill>
            <a:gsLst>
              <a:gs pos="0">
                <a:schemeClr val="accent2">
                  <a:lumMod val="20000"/>
                  <a:lumOff val="80000"/>
                </a:schemeClr>
              </a:gs>
              <a:gs pos="70000">
                <a:schemeClr val="accent2">
                  <a:lumMod val="20000"/>
                  <a:lumOff val="80000"/>
                  <a:alpha val="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0" y="1130300"/>
            <a:ext cx="5928134" cy="5105400"/>
          </a:xfrm>
          <a:prstGeom prst="roundRect">
            <a:avLst>
              <a:gd name="adj" fmla="val 50000"/>
            </a:avLst>
          </a:prstGeom>
          <a:gradFill>
            <a:gsLst>
              <a:gs pos="0">
                <a:schemeClr val="accent1">
                  <a:lumMod val="20000"/>
                  <a:lumOff val="80000"/>
                </a:schemeClr>
              </a:gs>
              <a:gs pos="70000">
                <a:schemeClr val="accent1">
                  <a:lumMod val="20000"/>
                  <a:lumOff val="80000"/>
                  <a:alpha val="0"/>
                </a:schemeClr>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325120" y="1296670"/>
            <a:ext cx="3434715" cy="4721860"/>
          </a:xfrm>
          <a:prstGeom prst="rect">
            <a:avLst/>
          </a:prstGeom>
          <a:noFill/>
          <a:ln>
            <a:noFill/>
          </a:ln>
        </p:spPr>
        <p:txBody>
          <a:bodyPr vert="horz" wrap="square" lIns="0" tIns="0" rIns="0" bIns="0" rtlCol="0" anchor="ctr"/>
          <a:lstStyle/>
          <a:p>
            <a:pPr algn="r">
              <a:lnSpc>
                <a:spcPct val="150000"/>
              </a:lnSpc>
            </a:pPr>
            <a:r>
              <a:rPr kumimoji="1" lang="en-US" altLang="zh-CN" sz="1600">
                <a:ln w="12700">
                  <a:noFill/>
                </a:ln>
                <a:solidFill>
                  <a:srgbClr val="262626">
                    <a:alpha val="100000"/>
                  </a:srgbClr>
                </a:solidFill>
                <a:latin typeface="Source Han Sans"/>
                <a:ea typeface="Source Han Sans"/>
                <a:cs typeface="Source Han Sans"/>
              </a:rPr>
              <a:t>C enables direct hardware interaction, making it suitable for embedded systems, drivers, and OS development.
It is critical in IoT, robotics, and real- time applications.</a:t>
            </a:r>
            <a:endParaRPr kumimoji="1" lang="en-US" altLang="zh-CN" sz="1600">
              <a:ln w="12700">
                <a:noFill/>
              </a:ln>
              <a:solidFill>
                <a:srgbClr val="262626">
                  <a:alpha val="100000"/>
                </a:srgbClr>
              </a:solidFill>
              <a:latin typeface="Source Han Sans"/>
              <a:ea typeface="Source Han Sans"/>
              <a:cs typeface="Source Han Sans"/>
            </a:endParaRPr>
          </a:p>
        </p:txBody>
      </p:sp>
      <p:sp>
        <p:nvSpPr>
          <p:cNvPr id="6" name="标题 1"/>
          <p:cNvSpPr txBox="1"/>
          <p:nvPr/>
        </p:nvSpPr>
        <p:spPr>
          <a:xfrm>
            <a:off x="8468995" y="1296670"/>
            <a:ext cx="3436620" cy="4721860"/>
          </a:xfrm>
          <a:prstGeom prst="rect">
            <a:avLst/>
          </a:prstGeom>
          <a:noFill/>
          <a:ln>
            <a:noFill/>
          </a:ln>
        </p:spPr>
        <p:txBody>
          <a:bodyPr vert="horz" wrap="square" lIns="0" tIns="0" rIns="0" bIns="0" rtlCol="0" anchor="ctr"/>
          <a:lstStyle/>
          <a:p>
            <a:pPr algn="l">
              <a:lnSpc>
                <a:spcPct val="150000"/>
              </a:lnSpc>
            </a:pPr>
            <a:r>
              <a:rPr kumimoji="1" lang="en-US" altLang="zh-CN" sz="1600">
                <a:ln w="12700">
                  <a:noFill/>
                </a:ln>
                <a:solidFill>
                  <a:srgbClr val="262626">
                    <a:alpha val="100000"/>
                  </a:srgbClr>
                </a:solidFill>
                <a:latin typeface="Source Han Sans"/>
                <a:ea typeface="Source Han Sans"/>
                <a:cs typeface="Source Han Sans"/>
              </a:rPr>
              <a:t>C is known for its performance efficiency, making it ideal for resource- constrained environments.
It is widely used in game engines and high- frequency trading systems.</a:t>
            </a:r>
            <a:endParaRPr kumimoji="1" lang="en-US" altLang="zh-CN" sz="1600">
              <a:ln w="12700">
                <a:noFill/>
              </a:ln>
              <a:solidFill>
                <a:srgbClr val="262626">
                  <a:alpha val="100000"/>
                </a:srgbClr>
              </a:solidFill>
              <a:latin typeface="Source Han Sans"/>
              <a:ea typeface="Source Han Sans"/>
              <a:cs typeface="Source Han Sans"/>
            </a:endParaRPr>
          </a:p>
        </p:txBody>
      </p:sp>
      <p:sp>
        <p:nvSpPr>
          <p:cNvPr id="7" name="标题 1"/>
          <p:cNvSpPr txBox="1"/>
          <p:nvPr/>
        </p:nvSpPr>
        <p:spPr>
          <a:xfrm>
            <a:off x="4434794" y="2768111"/>
            <a:ext cx="1815153" cy="1815153"/>
          </a:xfrm>
          <a:prstGeom prst="ellipse">
            <a:avLst/>
          </a:prstGeom>
          <a:gradFill>
            <a:gsLst>
              <a:gs pos="0">
                <a:schemeClr val="accent1"/>
              </a:gs>
              <a:gs pos="100000">
                <a:schemeClr val="accent1"/>
              </a:gs>
            </a:gsLst>
            <a:lin ang="10800000" scaled="0"/>
          </a:gradFill>
          <a:ln w="12700" cap="sq">
            <a:noFill/>
            <a:miter/>
          </a:ln>
        </p:spPr>
        <p:txBody>
          <a:bodyPr vert="horz" wrap="square" lIns="91440" tIns="45720" rIns="91440" bIns="45720" rtlCol="0" anchor="ctr"/>
          <a:lstStyle/>
          <a:p>
            <a:pPr algn="ctr">
              <a:lnSpc>
                <a:spcPct val="100000"/>
              </a:lnSpc>
            </a:pPr>
            <a:endParaRPr kumimoji="1" lang="zh-CN" altLang="en-US" sz="2000"/>
          </a:p>
        </p:txBody>
      </p:sp>
      <p:sp>
        <p:nvSpPr>
          <p:cNvPr id="8" name="标题 1"/>
          <p:cNvSpPr txBox="1"/>
          <p:nvPr/>
        </p:nvSpPr>
        <p:spPr>
          <a:xfrm>
            <a:off x="5929354" y="2768111"/>
            <a:ext cx="1815153" cy="1815153"/>
          </a:xfrm>
          <a:prstGeom prst="ellipse">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4714505" y="3098042"/>
            <a:ext cx="1297201" cy="1187355"/>
          </a:xfrm>
          <a:prstGeom prst="rect">
            <a:avLst/>
          </a:prstGeom>
          <a:noFill/>
          <a:ln>
            <a:noFill/>
          </a:ln>
        </p:spPr>
        <p:txBody>
          <a:bodyPr vert="horz" wrap="square" lIns="91440" tIns="45720" rIns="91440" bIns="45720" rtlCol="0" anchor="ctr"/>
          <a:lstStyle/>
          <a:p>
            <a:pPr algn="ctr">
              <a:lnSpc>
                <a:spcPct val="100000"/>
              </a:lnSpc>
            </a:pPr>
            <a:r>
              <a:rPr kumimoji="1" lang="en-US" altLang="zh-CN">
                <a:ln w="12700">
                  <a:noFill/>
                </a:ln>
                <a:solidFill>
                  <a:srgbClr val="FFFFFF">
                    <a:alpha val="100000"/>
                  </a:srgbClr>
                </a:solidFill>
                <a:latin typeface="Source Han Sans CN Bold"/>
                <a:ea typeface="Source Han Sans CN Bold"/>
                <a:cs typeface="Source Han Sans CN Bold"/>
              </a:rPr>
              <a:t>Hardware Interaction</a:t>
            </a:r>
            <a:endParaRPr kumimoji="1" lang="en-US" altLang="zh-CN">
              <a:ln w="12700">
                <a:noFill/>
              </a:ln>
              <a:solidFill>
                <a:srgbClr val="FFFFFF">
                  <a:alpha val="100000"/>
                </a:srgbClr>
              </a:solidFill>
              <a:latin typeface="Source Han Sans CN Bold"/>
              <a:ea typeface="Source Han Sans CN Bold"/>
              <a:cs typeface="Source Han Sans CN Bold"/>
            </a:endParaRPr>
          </a:p>
        </p:txBody>
      </p:sp>
      <p:sp>
        <p:nvSpPr>
          <p:cNvPr id="10" name="标题 1"/>
          <p:cNvSpPr txBox="1"/>
          <p:nvPr/>
        </p:nvSpPr>
        <p:spPr>
          <a:xfrm>
            <a:off x="6073140" y="3098165"/>
            <a:ext cx="1552575" cy="1187450"/>
          </a:xfrm>
          <a:prstGeom prst="rect">
            <a:avLst/>
          </a:prstGeom>
          <a:noFill/>
          <a:ln>
            <a:noFill/>
          </a:ln>
        </p:spPr>
        <p:txBody>
          <a:bodyPr vert="horz" wrap="square" lIns="91440" tIns="45720" rIns="91440" bIns="45720" rtlCol="0" anchor="ctr"/>
          <a:lstStyle/>
          <a:p>
            <a:pPr algn="ctr">
              <a:lnSpc>
                <a:spcPct val="100000"/>
              </a:lnSpc>
            </a:pPr>
            <a:r>
              <a:rPr kumimoji="1" lang="en-US" altLang="zh-CN">
                <a:ln w="12700">
                  <a:noFill/>
                </a:ln>
                <a:solidFill>
                  <a:srgbClr val="FFFFFF">
                    <a:alpha val="100000"/>
                  </a:srgbClr>
                </a:solidFill>
                <a:latin typeface="Source Han Sans CN Bold"/>
                <a:ea typeface="Source Han Sans CN Bold"/>
                <a:cs typeface="Source Han Sans CN Bold"/>
              </a:rPr>
              <a:t>Performance Efficiency</a:t>
            </a:r>
            <a:endParaRPr kumimoji="1" lang="en-US" altLang="zh-CN">
              <a:ln w="12700">
                <a:noFill/>
              </a:ln>
              <a:solidFill>
                <a:srgbClr val="FFFFFF">
                  <a:alpha val="100000"/>
                </a:srgbClr>
              </a:solidFill>
              <a:latin typeface="Source Han Sans CN Bold"/>
              <a:ea typeface="Source Han Sans CN Bold"/>
              <a:cs typeface="Source Han Sans CN Bold"/>
            </a:endParaRPr>
          </a:p>
        </p:txBody>
      </p:sp>
      <p:sp>
        <p:nvSpPr>
          <p:cNvPr id="11" name="标题 1"/>
          <p:cNvSpPr txBox="1"/>
          <p:nvPr/>
        </p:nvSpPr>
        <p:spPr>
          <a:xfrm rot="16200000" flipH="1">
            <a:off x="3868775" y="3497403"/>
            <a:ext cx="271129" cy="301573"/>
          </a:xfrm>
          <a:prstGeom prst="triangle">
            <a:avLst/>
          </a:prstGeom>
          <a:gradFill>
            <a:gsLst>
              <a:gs pos="0">
                <a:schemeClr val="accent1"/>
              </a:gs>
              <a:gs pos="100000">
                <a:schemeClr val="accent1">
                  <a:lumMod val="20000"/>
                  <a:lumOff val="80000"/>
                  <a:alpha val="72000"/>
                </a:schemeClr>
              </a:gs>
            </a:gsLst>
            <a:lin ang="162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rot="5400000">
            <a:off x="7971110" y="3475799"/>
            <a:ext cx="271129" cy="301573"/>
          </a:xfrm>
          <a:prstGeom prst="triangle">
            <a:avLst/>
          </a:prstGeom>
          <a:gradFill>
            <a:gsLst>
              <a:gs pos="0">
                <a:schemeClr val="accent2"/>
              </a:gs>
              <a:gs pos="100000">
                <a:schemeClr val="accent2">
                  <a:lumMod val="20000"/>
                  <a:lumOff val="80000"/>
                  <a:alpha val="72000"/>
                </a:schemeClr>
              </a:gs>
            </a:gsLst>
            <a:lin ang="16200000" scaled="0"/>
          </a:gra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System- Level Control</a:t>
            </a: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373880" y="1233439"/>
            <a:ext cx="7145020" cy="2287001"/>
          </a:xfrm>
          <a:prstGeom prst="roundRect">
            <a:avLst>
              <a:gd name="adj" fmla="val 6335"/>
            </a:avLst>
          </a:prstGeom>
          <a:solidFill>
            <a:schemeClr val="bg1"/>
          </a:solidFill>
          <a:ln w="12700" cap="sq">
            <a:noFill/>
            <a:miter/>
          </a:ln>
          <a:effectLst>
            <a:outerShdw blurRad="2032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695505" y="1459017"/>
            <a:ext cx="6444933" cy="371054"/>
          </a:xfrm>
          <a:prstGeom prst="rect">
            <a:avLst/>
          </a:prstGeom>
          <a:noFill/>
          <a:ln>
            <a:noFill/>
          </a:ln>
        </p:spPr>
        <p:txBody>
          <a:bodyPr vert="horz" wrap="square" lIns="0" tIns="0" rIns="0" bIns="0" rtlCol="0" anchor="ctr"/>
          <a:lstStyle/>
          <a:p>
            <a:pPr algn="l">
              <a:lnSpc>
                <a:spcPct val="150000"/>
              </a:lnSpc>
            </a:pPr>
            <a:r>
              <a:rPr kumimoji="1" lang="en-US" altLang="zh-CN" sz="4000">
                <a:ln w="12700">
                  <a:noFill/>
                </a:ln>
                <a:solidFill>
                  <a:srgbClr val="F2F2F2">
                    <a:alpha val="100000"/>
                  </a:srgbClr>
                </a:solidFill>
                <a:latin typeface="Source Han Sans"/>
                <a:ea typeface="Source Han Sans"/>
                <a:cs typeface="Source Han Sans"/>
              </a:rPr>
              <a:t>01</a:t>
            </a:r>
            <a:endParaRPr kumimoji="1" lang="zh-CN" altLang="en-US"/>
          </a:p>
        </p:txBody>
      </p:sp>
      <p:sp>
        <p:nvSpPr>
          <p:cNvPr id="5" name="标题 1"/>
          <p:cNvSpPr txBox="1"/>
          <p:nvPr/>
        </p:nvSpPr>
        <p:spPr>
          <a:xfrm flipH="1" flipV="1">
            <a:off x="11238396" y="1407894"/>
            <a:ext cx="150964" cy="155807"/>
          </a:xfrm>
          <a:prstGeom prst="ellipse">
            <a:avLst/>
          </a:prstGeom>
          <a:solidFill>
            <a:schemeClr val="accent1"/>
          </a:solidFill>
          <a:ln w="571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4695505" y="2041314"/>
            <a:ext cx="6444933" cy="1303865"/>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Source Han Sans"/>
                <a:ea typeface="Source Han Sans"/>
                <a:cs typeface="Source Han Sans"/>
              </a:rPr>
              <a:t>C's efficiency makes it suitable for environments with limited resources, such as microcontrollers.
It allows for optimized memory usage and execution speed.</a:t>
            </a:r>
            <a:endParaRPr kumimoji="1" lang="en-US" altLang="zh-CN" sz="1600">
              <a:ln w="12700">
                <a:noFill/>
              </a:ln>
              <a:solidFill>
                <a:srgbClr val="000000">
                  <a:alpha val="100000"/>
                </a:srgbClr>
              </a:solidFill>
              <a:latin typeface="Source Han Sans"/>
              <a:ea typeface="Source Han Sans"/>
              <a:cs typeface="Source Han Sans"/>
            </a:endParaRPr>
          </a:p>
        </p:txBody>
      </p:sp>
      <p:sp>
        <p:nvSpPr>
          <p:cNvPr id="7" name="标题 1"/>
          <p:cNvSpPr txBox="1"/>
          <p:nvPr/>
        </p:nvSpPr>
        <p:spPr>
          <a:xfrm>
            <a:off x="4373880" y="3770899"/>
            <a:ext cx="7145020" cy="2287001"/>
          </a:xfrm>
          <a:prstGeom prst="roundRect">
            <a:avLst>
              <a:gd name="adj" fmla="val 6335"/>
            </a:avLst>
          </a:prstGeom>
          <a:solidFill>
            <a:schemeClr val="bg1"/>
          </a:solidFill>
          <a:ln w="12700" cap="sq">
            <a:noFill/>
            <a:miter/>
          </a:ln>
          <a:effectLst>
            <a:outerShdw blurRad="203200" dist="38100" dir="2700000" algn="tl" rotWithShape="0">
              <a:srgbClr val="000000">
                <a:alpha val="8000"/>
              </a:srgb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695505" y="3882177"/>
            <a:ext cx="6444933" cy="371054"/>
          </a:xfrm>
          <a:prstGeom prst="rect">
            <a:avLst/>
          </a:prstGeom>
          <a:noFill/>
          <a:ln>
            <a:noFill/>
          </a:ln>
        </p:spPr>
        <p:txBody>
          <a:bodyPr vert="horz" wrap="square" lIns="0" tIns="0" rIns="0" bIns="0" rtlCol="0" anchor="ctr"/>
          <a:lstStyle/>
          <a:p>
            <a:pPr algn="l">
              <a:lnSpc>
                <a:spcPct val="150000"/>
              </a:lnSpc>
            </a:pPr>
            <a:r>
              <a:rPr kumimoji="1" lang="en-US" altLang="zh-CN" sz="4000">
                <a:ln w="12700">
                  <a:noFill/>
                </a:ln>
                <a:solidFill>
                  <a:srgbClr val="F2F2F2">
                    <a:alpha val="100000"/>
                  </a:srgbClr>
                </a:solidFill>
                <a:latin typeface="Source Han Sans"/>
                <a:ea typeface="Source Han Sans"/>
                <a:cs typeface="Source Han Sans"/>
              </a:rPr>
              <a:t>02</a:t>
            </a:r>
            <a:endParaRPr kumimoji="1" lang="zh-CN" altLang="en-US"/>
          </a:p>
        </p:txBody>
      </p:sp>
      <p:sp>
        <p:nvSpPr>
          <p:cNvPr id="9" name="标题 1"/>
          <p:cNvSpPr txBox="1"/>
          <p:nvPr/>
        </p:nvSpPr>
        <p:spPr>
          <a:xfrm flipH="1" flipV="1">
            <a:off x="11238396" y="3899634"/>
            <a:ext cx="150964" cy="155807"/>
          </a:xfrm>
          <a:prstGeom prst="ellipse">
            <a:avLst/>
          </a:prstGeom>
          <a:solidFill>
            <a:schemeClr val="accent2"/>
          </a:solidFill>
          <a:ln w="5715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695190" y="4464685"/>
            <a:ext cx="6445250" cy="1303655"/>
          </a:xfrm>
          <a:prstGeom prst="rect">
            <a:avLst/>
          </a:prstGeom>
          <a:noFill/>
          <a:ln>
            <a:noFill/>
          </a:ln>
        </p:spPr>
        <p:txBody>
          <a:bodyPr vert="horz" wrap="square" lIns="0" tIns="0" rIns="0" bIns="0" rtlCol="0" anchor="t"/>
          <a:lstStyle/>
          <a:p>
            <a:pPr algn="l">
              <a:lnSpc>
                <a:spcPct val="150000"/>
              </a:lnSpc>
            </a:pPr>
            <a:r>
              <a:rPr kumimoji="1" lang="en-US" altLang="zh-CN" sz="1600">
                <a:ln w="12700">
                  <a:noFill/>
                </a:ln>
                <a:solidFill>
                  <a:srgbClr val="000000">
                    <a:alpha val="100000"/>
                  </a:srgbClr>
                </a:solidFill>
                <a:latin typeface="Source Han Sans"/>
                <a:ea typeface="Source Han Sans"/>
                <a:cs typeface="Source Han Sans"/>
              </a:rPr>
              <a:t>C is used in high- performance computing and real- time systems where speed is crucial.
It provides the necessary performance for complex calculations and data processing.</a:t>
            </a:r>
            <a:endParaRPr kumimoji="1" lang="en-US" altLang="zh-CN" sz="1600">
              <a:ln w="12700">
                <a:noFill/>
              </a:ln>
              <a:solidFill>
                <a:srgbClr val="000000">
                  <a:alpha val="100000"/>
                </a:srgbClr>
              </a:solidFill>
              <a:latin typeface="Source Han Sans"/>
              <a:ea typeface="Source Han Sans"/>
              <a:cs typeface="Source Han Sans"/>
            </a:endParaRPr>
          </a:p>
        </p:txBody>
      </p:sp>
      <p:sp>
        <p:nvSpPr>
          <p:cNvPr id="11" name="标题 1"/>
          <p:cNvSpPr txBox="1"/>
          <p:nvPr/>
        </p:nvSpPr>
        <p:spPr>
          <a:xfrm>
            <a:off x="4656135" y="1629025"/>
            <a:ext cx="6444933" cy="389614"/>
          </a:xfrm>
          <a:prstGeom prst="rect">
            <a:avLst/>
          </a:prstGeom>
          <a:noFill/>
          <a:ln>
            <a:noFill/>
          </a:ln>
        </p:spPr>
        <p:txBody>
          <a:bodyPr vert="horz" wrap="square" lIns="0" tIns="0" rIns="0" bIns="0" rtlCol="0" anchor="t"/>
          <a:lstStyle/>
          <a:p>
            <a:pPr algn="l">
              <a:lnSpc>
                <a:spcPct val="150000"/>
              </a:lnSpc>
            </a:pPr>
            <a:r>
              <a:rPr kumimoji="1" lang="en-US" altLang="zh-CN">
                <a:ln w="12700">
                  <a:noFill/>
                </a:ln>
                <a:solidFill>
                  <a:srgbClr val="000000">
                    <a:alpha val="100000"/>
                  </a:srgbClr>
                </a:solidFill>
                <a:latin typeface="Source Han Sans CN Bold"/>
                <a:ea typeface="Source Han Sans CN Bold"/>
                <a:cs typeface="Source Han Sans CN Bold"/>
              </a:rPr>
              <a:t>Resource-Constrained Environments</a:t>
            </a:r>
            <a:endParaRPr kumimoji="1" lang="en-US" altLang="zh-CN">
              <a:ln w="12700">
                <a:noFill/>
              </a:ln>
              <a:solidFill>
                <a:srgbClr val="000000">
                  <a:alpha val="100000"/>
                </a:srgbClr>
              </a:solidFill>
              <a:latin typeface="Source Han Sans CN Bold"/>
              <a:ea typeface="Source Han Sans CN Bold"/>
              <a:cs typeface="Source Han Sans CN Bold"/>
            </a:endParaRPr>
          </a:p>
        </p:txBody>
      </p:sp>
      <p:sp>
        <p:nvSpPr>
          <p:cNvPr id="12" name="标题 1"/>
          <p:cNvSpPr txBox="1"/>
          <p:nvPr/>
        </p:nvSpPr>
        <p:spPr>
          <a:xfrm>
            <a:off x="4656135" y="4055995"/>
            <a:ext cx="6444933" cy="389614"/>
          </a:xfrm>
          <a:prstGeom prst="rect">
            <a:avLst/>
          </a:prstGeom>
          <a:noFill/>
          <a:ln>
            <a:noFill/>
          </a:ln>
        </p:spPr>
        <p:txBody>
          <a:bodyPr vert="horz" wrap="square" lIns="0" tIns="0" rIns="0" bIns="0" rtlCol="0" anchor="t"/>
          <a:lstStyle/>
          <a:p>
            <a:pPr algn="l">
              <a:lnSpc>
                <a:spcPct val="150000"/>
              </a:lnSpc>
            </a:pPr>
            <a:r>
              <a:rPr kumimoji="1" lang="en-US" altLang="zh-CN">
                <a:ln w="12700">
                  <a:noFill/>
                </a:ln>
                <a:solidFill>
                  <a:srgbClr val="000000">
                    <a:alpha val="100000"/>
                  </a:srgbClr>
                </a:solidFill>
                <a:latin typeface="Source Han Sans CN Bold"/>
                <a:ea typeface="Source Han Sans CN Bold"/>
                <a:cs typeface="Source Han Sans CN Bold"/>
              </a:rPr>
              <a:t>High-Performance Applications</a:t>
            </a:r>
            <a:endParaRPr kumimoji="1" lang="en-US" altLang="zh-CN">
              <a:ln w="12700">
                <a:noFill/>
              </a:ln>
              <a:solidFill>
                <a:srgbClr val="000000">
                  <a:alpha val="100000"/>
                </a:srgbClr>
              </a:solidFill>
              <a:latin typeface="Source Han Sans CN Bold"/>
              <a:ea typeface="Source Han Sans CN Bold"/>
              <a:cs typeface="Source Han Sans CN Bold"/>
            </a:endParaRPr>
          </a:p>
        </p:txBody>
      </p:sp>
      <p:pic>
        <p:nvPicPr>
          <p:cNvPr id="13" name="图片 12"/>
          <p:cNvPicPr>
            <a:picLocks noChangeAspect="1"/>
          </p:cNvPicPr>
          <p:nvPr/>
        </p:nvPicPr>
        <p:blipFill>
          <a:blip r:embed="rId1">
            <a:alphaModFix amt="100000"/>
          </a:blip>
          <a:srcRect l="30983" r="30983"/>
          <a:stretch>
            <a:fillRect/>
          </a:stretch>
        </p:blipFill>
        <p:spPr>
          <a:xfrm>
            <a:off x="660400" y="1132737"/>
            <a:ext cx="3355340" cy="4944061"/>
          </a:xfrm>
          <a:custGeom>
            <a:avLst/>
            <a:gdLst/>
            <a:ahLst/>
            <a:cxnLst/>
            <a:rect l="l" t="t" r="r" b="b"/>
            <a:pathLst>
              <a:path w="3355340" h="4944061">
                <a:moveTo>
                  <a:pt x="150654" y="0"/>
                </a:moveTo>
                <a:lnTo>
                  <a:pt x="3204686" y="0"/>
                </a:lnTo>
                <a:cubicBezTo>
                  <a:pt x="3287890" y="0"/>
                  <a:pt x="3355340" y="67450"/>
                  <a:pt x="3355340" y="150654"/>
                </a:cubicBezTo>
                <a:lnTo>
                  <a:pt x="3355340" y="4793407"/>
                </a:lnTo>
                <a:cubicBezTo>
                  <a:pt x="3355340" y="4876611"/>
                  <a:pt x="3287890" y="4944061"/>
                  <a:pt x="3204686" y="4944061"/>
                </a:cubicBezTo>
                <a:lnTo>
                  <a:pt x="150654" y="4944061"/>
                </a:lnTo>
                <a:cubicBezTo>
                  <a:pt x="67450" y="4944061"/>
                  <a:pt x="0" y="4876611"/>
                  <a:pt x="0" y="4793407"/>
                </a:cubicBezTo>
                <a:lnTo>
                  <a:pt x="0" y="150654"/>
                </a:lnTo>
                <a:cubicBezTo>
                  <a:pt x="0" y="67450"/>
                  <a:pt x="67450" y="0"/>
                  <a:pt x="150654" y="0"/>
                </a:cubicBezTo>
                <a:close/>
              </a:path>
            </a:pathLst>
          </a:custGeom>
          <a:noFill/>
          <a:ln>
            <a:noFill/>
          </a:ln>
        </p:spPr>
      </p:pic>
      <p:sp>
        <p:nvSpPr>
          <p:cNvPr id="14"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Performance Efficiency</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0"/>
            <a:ext cx="11177755" cy="457200"/>
          </a:xfrm>
          <a:custGeom>
            <a:avLst/>
            <a:gdLst>
              <a:gd name="connsiteX0" fmla="*/ 0 w 10825497"/>
              <a:gd name="connsiteY0" fmla="*/ 0 h 457200"/>
              <a:gd name="connsiteX1" fmla="*/ 10825497 w 10825497"/>
              <a:gd name="connsiteY1" fmla="*/ 0 h 457200"/>
              <a:gd name="connsiteX2" fmla="*/ 10792769 w 10825497"/>
              <a:gd name="connsiteY2" fmla="*/ 105434 h 457200"/>
              <a:gd name="connsiteX3" fmla="*/ 10262077 w 10825497"/>
              <a:gd name="connsiteY3" fmla="*/ 457200 h 457200"/>
              <a:gd name="connsiteX4" fmla="*/ 563420 w 10825497"/>
              <a:gd name="connsiteY4" fmla="*/ 457200 h 457200"/>
              <a:gd name="connsiteX5" fmla="*/ 32728 w 10825497"/>
              <a:gd name="connsiteY5" fmla="*/ 105434 h 457200"/>
            </a:gdLst>
            <a:ahLst/>
            <a:cxnLst/>
            <a:rect l="l" t="t" r="r" b="b"/>
            <a:pathLst>
              <a:path w="10825497" h="457200">
                <a:moveTo>
                  <a:pt x="0" y="0"/>
                </a:moveTo>
                <a:lnTo>
                  <a:pt x="10825497" y="0"/>
                </a:lnTo>
                <a:lnTo>
                  <a:pt x="10792769" y="105434"/>
                </a:lnTo>
                <a:cubicBezTo>
                  <a:pt x="10705334" y="312152"/>
                  <a:pt x="10500645" y="457200"/>
                  <a:pt x="10262077" y="457200"/>
                </a:cubicBezTo>
                <a:lnTo>
                  <a:pt x="563420" y="457200"/>
                </a:lnTo>
                <a:cubicBezTo>
                  <a:pt x="324853" y="457200"/>
                  <a:pt x="120163" y="312152"/>
                  <a:pt x="32728" y="105434"/>
                </a:cubicBezTo>
                <a:close/>
              </a:path>
            </a:pathLst>
          </a:custGeom>
          <a:solidFill>
            <a:schemeClr val="accent1">
              <a:lumMod val="60000"/>
              <a:lumOff val="40000"/>
              <a:alpha val="10000"/>
            </a:schemeClr>
          </a:solidFill>
          <a:ln w="12700" cap="sq">
            <a:noFill/>
            <a:miter/>
          </a:ln>
          <a:effectLst>
            <a:outerShdw blurRad="190500" dist="50800" dir="5400000" algn="ctr"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flipV="1">
            <a:off x="0" y="0"/>
            <a:ext cx="12192000" cy="6858000"/>
          </a:xfrm>
          <a:prstGeom prst="roundRect">
            <a:avLst>
              <a:gd name="adj" fmla="val 0"/>
            </a:avLst>
          </a:prstGeom>
          <a:gradFill>
            <a:gsLst>
              <a:gs pos="0">
                <a:schemeClr val="accent1">
                  <a:alpha val="10000"/>
                </a:schemeClr>
              </a:gs>
              <a:gs pos="100000">
                <a:schemeClr val="accent1">
                  <a:alpha val="0"/>
                </a:schemeClr>
              </a:gs>
            </a:gsLst>
            <a:path path="circle">
              <a:fillToRect l="100000" t="100000"/>
            </a:path>
            <a:tileRect r="-100000" b="-100000"/>
          </a:gradFill>
          <a:ln w="9525" cap="sq">
            <a:noFill/>
            <a:miter/>
          </a:ln>
        </p:spPr>
        <p:txBody>
          <a:bodyPr vert="horz" wrap="square" lIns="91440" tIns="45720" rIns="91440" bIns="45720" rtlCol="0" anchor="ctr"/>
          <a:lstStyle/>
          <a:p>
            <a:pPr algn="ctr">
              <a:lnSpc>
                <a:spcPct val="130000"/>
              </a:lnSpc>
            </a:pPr>
            <a:endParaRPr kumimoji="1" lang="zh-CN" altLang="en-US"/>
          </a:p>
        </p:txBody>
      </p:sp>
      <p:sp>
        <p:nvSpPr>
          <p:cNvPr id="5" name="标题 1"/>
          <p:cNvSpPr txBox="1"/>
          <p:nvPr/>
        </p:nvSpPr>
        <p:spPr>
          <a:xfrm flipH="1">
            <a:off x="6481800" y="5611389"/>
            <a:ext cx="5710199" cy="1246612"/>
          </a:xfrm>
          <a:custGeom>
            <a:avLst/>
            <a:gdLst>
              <a:gd name="connsiteX0" fmla="*/ 3786479 w 7636025"/>
              <a:gd name="connsiteY0" fmla="*/ 4 h 1667046"/>
              <a:gd name="connsiteX1" fmla="*/ 1780276 w 7636025"/>
              <a:gd name="connsiteY1" fmla="*/ 401349 h 1667046"/>
              <a:gd name="connsiteX2" fmla="*/ 240201 w 7636025"/>
              <a:gd name="connsiteY2" fmla="*/ 1381040 h 1667046"/>
              <a:gd name="connsiteX3" fmla="*/ 0 w 7636025"/>
              <a:gd name="connsiteY3" fmla="*/ 1620582 h 1667046"/>
              <a:gd name="connsiteX4" fmla="*/ 0 w 7636025"/>
              <a:gd name="connsiteY4" fmla="*/ 1667046 h 1667046"/>
              <a:gd name="connsiteX5" fmla="*/ 7636025 w 7636025"/>
              <a:gd name="connsiteY5" fmla="*/ 1667046 h 1667046"/>
              <a:gd name="connsiteX6" fmla="*/ 7593133 w 7636025"/>
              <a:gd name="connsiteY6" fmla="*/ 1618229 h 1667046"/>
              <a:gd name="connsiteX7" fmla="*/ 3786479 w 7636025"/>
              <a:gd name="connsiteY7" fmla="*/ 4 h 1667046"/>
            </a:gdLst>
            <a:ahLst/>
            <a:cxnLst/>
            <a:rect l="l" t="t" r="r" b="b"/>
            <a:pathLst>
              <a:path w="7636025" h="1667046">
                <a:moveTo>
                  <a:pt x="3786479" y="4"/>
                </a:moveTo>
                <a:cubicBezTo>
                  <a:pt x="3113873" y="883"/>
                  <a:pt x="2432999" y="130982"/>
                  <a:pt x="1780276" y="401349"/>
                </a:cubicBezTo>
                <a:cubicBezTo>
                  <a:pt x="1200077" y="641675"/>
                  <a:pt x="682519" y="976096"/>
                  <a:pt x="240201" y="1381040"/>
                </a:cubicBezTo>
                <a:lnTo>
                  <a:pt x="0" y="1620582"/>
                </a:lnTo>
                <a:lnTo>
                  <a:pt x="0" y="1667046"/>
                </a:lnTo>
                <a:lnTo>
                  <a:pt x="7636025" y="1667046"/>
                </a:lnTo>
                <a:lnTo>
                  <a:pt x="7593133" y="1618229"/>
                </a:lnTo>
                <a:cubicBezTo>
                  <a:pt x="6589524" y="572205"/>
                  <a:pt x="5206425" y="-1850"/>
                  <a:pt x="3786479" y="4"/>
                </a:cubicBezTo>
                <a:close/>
              </a:path>
            </a:pathLst>
          </a:custGeom>
          <a:solidFill>
            <a:schemeClr val="accent1">
              <a:lumMod val="60000"/>
              <a:lumOff val="40000"/>
              <a:alpha val="10000"/>
            </a:schemeClr>
          </a:solidFill>
          <a:ln w="12700" cap="sq">
            <a:noFill/>
            <a:miter/>
          </a:ln>
          <a:effectLst>
            <a:outerShdw blurRad="190500" dist="50800" dir="5400000" algn="ctr" rotWithShape="0">
              <a:schemeClr val="accent1">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0" y="0"/>
            <a:ext cx="3283515" cy="2260600"/>
          </a:xfrm>
          <a:custGeom>
            <a:avLst/>
            <a:gdLst>
              <a:gd name="connsiteX0" fmla="*/ 0 w 3524815"/>
              <a:gd name="connsiteY0" fmla="*/ 0 h 2260600"/>
              <a:gd name="connsiteX1" fmla="*/ 3524815 w 3524815"/>
              <a:gd name="connsiteY1" fmla="*/ 0 h 2260600"/>
              <a:gd name="connsiteX2" fmla="*/ 3524815 w 3524815"/>
              <a:gd name="connsiteY2" fmla="*/ 1695007 h 2260600"/>
              <a:gd name="connsiteX3" fmla="*/ 2959222 w 3524815"/>
              <a:gd name="connsiteY3" fmla="*/ 2260600 h 2260600"/>
              <a:gd name="connsiteX4" fmla="*/ 0 w 3524815"/>
              <a:gd name="connsiteY4" fmla="*/ 2260600 h 2260600"/>
            </a:gdLst>
            <a:ahLst/>
            <a:cxnLst/>
            <a:rect l="l" t="t" r="r" b="b"/>
            <a:pathLst>
              <a:path w="3524815" h="2260600">
                <a:moveTo>
                  <a:pt x="0" y="0"/>
                </a:moveTo>
                <a:lnTo>
                  <a:pt x="3524815" y="0"/>
                </a:lnTo>
                <a:lnTo>
                  <a:pt x="3524815" y="1695007"/>
                </a:lnTo>
                <a:cubicBezTo>
                  <a:pt x="3524815" y="2007375"/>
                  <a:pt x="3271590" y="2260600"/>
                  <a:pt x="2959222" y="2260600"/>
                </a:cubicBezTo>
                <a:lnTo>
                  <a:pt x="0" y="2260600"/>
                </a:lnTo>
                <a:close/>
              </a:path>
            </a:pathLst>
          </a:custGeom>
          <a:gradFill>
            <a:gsLst>
              <a:gs pos="0">
                <a:schemeClr val="accent1">
                  <a:lumMod val="60000"/>
                  <a:lumOff val="40000"/>
                </a:schemeClr>
              </a:gs>
              <a:gs pos="100000">
                <a:schemeClr val="accent1">
                  <a:lumMod val="75000"/>
                </a:schemeClr>
              </a:gs>
            </a:gsLst>
            <a:path path="circle">
              <a:fillToRect t="100000" r="100000"/>
            </a:path>
            <a:tileRect l="-100000" b="-100000"/>
          </a:gradFill>
          <a:ln w="12700" cap="flat">
            <a:noFill/>
            <a:miter/>
          </a:ln>
          <a:effectLst>
            <a:outerShdw blurRad="254000" dist="127000" algn="tr" rotWithShape="0">
              <a:schemeClr val="accent1">
                <a:alpha val="32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515938" y="1203159"/>
            <a:ext cx="5632903" cy="768163"/>
          </a:xfrm>
          <a:prstGeom prst="rect">
            <a:avLst/>
          </a:prstGeom>
          <a:noFill/>
          <a:ln>
            <a:noFill/>
          </a:ln>
        </p:spPr>
        <p:txBody>
          <a:bodyPr vert="horz" wrap="square" lIns="0" tIns="0" rIns="0" bIns="0" rtlCol="0" anchor="ctr"/>
          <a:lstStyle/>
          <a:p>
            <a:pPr algn="dist">
              <a:lnSpc>
                <a:spcPct val="110000"/>
              </a:lnSpc>
            </a:pPr>
            <a:r>
              <a:rPr kumimoji="1" lang="en-US" altLang="zh-CN" sz="7200">
                <a:ln w="12700">
                  <a:noFill/>
                </a:ln>
                <a:solidFill>
                  <a:srgbClr val="FFFFFF">
                    <a:alpha val="100000"/>
                  </a:srgbClr>
                </a:solidFill>
                <a:latin typeface="OPPOSans R" panose="00020600040101010101" charset="-122"/>
                <a:ea typeface="OPPOSans R" panose="00020600040101010101" charset="-122"/>
                <a:cs typeface="OPPOSans R" panose="00020600040101010101" charset="-122"/>
              </a:rPr>
              <a:t>CONT</a:t>
            </a:r>
            <a:r>
              <a:rPr kumimoji="1" lang="en-US" altLang="zh-CN" sz="7200">
                <a:ln w="12700">
                  <a:noFill/>
                </a:ln>
                <a:gradFill>
                  <a:gsLst>
                    <a:gs pos="0">
                      <a:srgbClr val="714433">
                        <a:alpha val="100000"/>
                      </a:srgbClr>
                    </a:gs>
                    <a:gs pos="100000">
                      <a:srgbClr val="BE8570">
                        <a:alpha val="100000"/>
                      </a:srgbClr>
                    </a:gs>
                  </a:gsLst>
                  <a:path path="circle">
                    <a:fillToRect t="100000" r="100000"/>
                  </a:path>
                  <a:tileRect l="-100000" b="-100000"/>
                </a:gradFill>
                <a:latin typeface="OPPOSans R" panose="00020600040101010101" charset="-122"/>
                <a:ea typeface="OPPOSans R" panose="00020600040101010101" charset="-122"/>
                <a:cs typeface="OPPOSans R" panose="00020600040101010101" charset="-122"/>
              </a:rPr>
              <a:t>ENTS</a:t>
            </a:r>
            <a:r>
              <a:rPr kumimoji="1" lang="en-US" altLang="zh-CN" sz="7200">
                <a:ln w="12700">
                  <a:noFill/>
                </a:ln>
                <a:solidFill>
                  <a:srgbClr val="FFFFFF">
                    <a:alpha val="30000"/>
                  </a:srgbClr>
                </a:solidFill>
                <a:latin typeface="OPPOSans R" panose="00020600040101010101" charset="-122"/>
                <a:ea typeface="OPPOSans R" panose="00020600040101010101" charset="-122"/>
                <a:cs typeface="OPPOSans R" panose="00020600040101010101" charset="-122"/>
              </a:rPr>
              <a:t> </a:t>
            </a:r>
            <a:endParaRPr kumimoji="1" lang="zh-CN" altLang="en-US"/>
          </a:p>
        </p:txBody>
      </p:sp>
      <p:sp>
        <p:nvSpPr>
          <p:cNvPr id="9" name="标题 1"/>
          <p:cNvSpPr txBox="1"/>
          <p:nvPr/>
        </p:nvSpPr>
        <p:spPr>
          <a:xfrm>
            <a:off x="8725240" y="4939533"/>
            <a:ext cx="3836936" cy="3836936"/>
          </a:xfrm>
          <a:prstGeom prst="donut">
            <a:avLst>
              <a:gd name="adj" fmla="val 11631"/>
            </a:avLst>
          </a:prstGeom>
          <a:gradFill>
            <a:gsLst>
              <a:gs pos="0">
                <a:schemeClr val="accent1"/>
              </a:gs>
              <a:gs pos="68000">
                <a:schemeClr val="accent1">
                  <a:lumMod val="60000"/>
                  <a:lumOff val="40000"/>
                </a:schemeClr>
              </a:gs>
            </a:gsLst>
            <a:lin ang="16200000" scaled="0"/>
          </a:gradFill>
          <a:ln w="25400" cap="sq">
            <a:noFill/>
            <a:miter/>
          </a:ln>
          <a:effectLst>
            <a:outerShdw blurRad="254000" dist="139700" dir="5400000" algn="t" rotWithShape="0">
              <a:schemeClr val="accent1">
                <a:alpha val="30000"/>
              </a:schemeClr>
            </a:outerShdw>
          </a:effectLst>
        </p:spPr>
        <p:txBody>
          <a:bodyPr vert="horz" wrap="square" lIns="91440" tIns="45720" rIns="91440" bIns="45720" rtlCol="0" anchor="ctr"/>
          <a:lstStyle/>
          <a:p>
            <a:pPr algn="ctr">
              <a:lnSpc>
                <a:spcPct val="120000"/>
              </a:lnSpc>
            </a:pPr>
            <a:endParaRPr kumimoji="1" lang="zh-CN" altLang="en-US"/>
          </a:p>
        </p:txBody>
      </p:sp>
      <p:sp>
        <p:nvSpPr>
          <p:cNvPr id="10" name="标题 1"/>
          <p:cNvSpPr txBox="1"/>
          <p:nvPr/>
        </p:nvSpPr>
        <p:spPr>
          <a:xfrm>
            <a:off x="1516316" y="2941562"/>
            <a:ext cx="2483965" cy="829248"/>
          </a:xfrm>
          <a:prstGeom prst="rect">
            <a:avLst/>
          </a:prstGeom>
          <a:noFill/>
          <a:ln>
            <a:noFill/>
          </a:ln>
        </p:spPr>
        <p:txBody>
          <a:bodyPr vert="horz" wrap="square" lIns="0" tIns="0" rIns="0" bIns="0" rtlCol="0" anchor="ctr"/>
          <a:lstStyle/>
          <a:p>
            <a:pPr algn="l">
              <a:lnSpc>
                <a:spcPct val="130000"/>
              </a:lnSpc>
            </a:pPr>
            <a:r>
              <a:rPr kumimoji="1" lang="en-US" altLang="zh-CN" sz="1800">
                <a:ln w="12700">
                  <a:noFill/>
                </a:ln>
                <a:solidFill>
                  <a:srgbClr val="000000">
                    <a:alpha val="100000"/>
                  </a:srgbClr>
                </a:solidFill>
                <a:latin typeface="OPPOSans H" panose="00020600040101010101" charset="-122"/>
                <a:ea typeface="OPPOSans H" panose="00020600040101010101" charset="-122"/>
                <a:cs typeface="OPPOSans H" panose="00020600040101010101" charset="-122"/>
              </a:rPr>
              <a:t>Course Overview</a:t>
            </a:r>
            <a:endParaRPr kumimoji="1" lang="zh-CN" altLang="en-US"/>
          </a:p>
        </p:txBody>
      </p:sp>
      <p:sp>
        <p:nvSpPr>
          <p:cNvPr id="11" name="标题 1"/>
          <p:cNvSpPr txBox="1"/>
          <p:nvPr/>
        </p:nvSpPr>
        <p:spPr>
          <a:xfrm>
            <a:off x="532262" y="2941562"/>
            <a:ext cx="829249" cy="829249"/>
          </a:xfrm>
          <a:prstGeom prst="ellipse">
            <a:avLst/>
          </a:prstGeom>
          <a:gradFill>
            <a:gsLst>
              <a:gs pos="0">
                <a:schemeClr val="accent1"/>
              </a:gs>
              <a:gs pos="100000">
                <a:schemeClr val="accent1">
                  <a:lumMod val="60000"/>
                  <a:lumOff val="40000"/>
                </a:schemeClr>
              </a:gs>
            </a:gsLst>
            <a:lin ang="13500000" scaled="0"/>
          </a:gradFill>
          <a:ln w="12700" cap="flat">
            <a:noFill/>
            <a:miter/>
          </a:ln>
          <a:effectLst>
            <a:outerShdw blurRad="127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71068" y="3112990"/>
            <a:ext cx="551637" cy="486392"/>
          </a:xfrm>
          <a:prstGeom prst="rect">
            <a:avLst/>
          </a:prstGeom>
          <a:noFill/>
          <a:ln>
            <a:noFill/>
          </a:ln>
          <a:effectLst/>
        </p:spPr>
        <p:txBody>
          <a:bodyPr vert="horz" wrap="square" lIns="0" tIns="0" rIns="0" bIns="0" rtlCol="0" anchor="ctr"/>
          <a:lstStyle/>
          <a:p>
            <a:pPr algn="l">
              <a:lnSpc>
                <a:spcPct val="100000"/>
              </a:lnSpc>
            </a:pPr>
            <a:r>
              <a:rPr kumimoji="1" lang="en-US" altLang="zh-CN" sz="3000">
                <a:ln w="7243">
                  <a:solidFill>
                    <a:srgbClr val="FFFFFF">
                      <a:alpha val="100000"/>
                    </a:srgbClr>
                  </a:solidFill>
                </a:ln>
                <a:no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3" name="标题 1"/>
          <p:cNvSpPr txBox="1"/>
          <p:nvPr/>
        </p:nvSpPr>
        <p:spPr>
          <a:xfrm>
            <a:off x="1516316" y="4708684"/>
            <a:ext cx="2483965" cy="829248"/>
          </a:xfrm>
          <a:prstGeom prst="rect">
            <a:avLst/>
          </a:prstGeom>
          <a:noFill/>
          <a:ln>
            <a:noFill/>
          </a:ln>
        </p:spPr>
        <p:txBody>
          <a:bodyPr vert="horz" wrap="square" lIns="0" tIns="0" rIns="0" bIns="0" rtlCol="0" anchor="ctr"/>
          <a:lstStyle/>
          <a:p>
            <a:pPr algn="l">
              <a:lnSpc>
                <a:spcPct val="130000"/>
              </a:lnSpc>
            </a:pPr>
            <a:r>
              <a:rPr kumimoji="1" lang="en-US" altLang="zh-CN" sz="1800">
                <a:ln w="12700">
                  <a:noFill/>
                </a:ln>
                <a:solidFill>
                  <a:srgbClr val="000000">
                    <a:alpha val="100000"/>
                  </a:srgbClr>
                </a:solidFill>
                <a:latin typeface="OPPOSans H" panose="00020600040101010101" charset="-122"/>
                <a:ea typeface="OPPOSans H" panose="00020600040101010101" charset="-122"/>
                <a:cs typeface="OPPOSans H" panose="00020600040101010101" charset="-122"/>
              </a:rPr>
              <a:t>Why Learn C?</a:t>
            </a:r>
            <a:endParaRPr kumimoji="1" lang="zh-CN" altLang="en-US"/>
          </a:p>
        </p:txBody>
      </p:sp>
      <p:sp>
        <p:nvSpPr>
          <p:cNvPr id="14" name="标题 1"/>
          <p:cNvSpPr txBox="1"/>
          <p:nvPr/>
        </p:nvSpPr>
        <p:spPr>
          <a:xfrm>
            <a:off x="532262" y="4708684"/>
            <a:ext cx="829249" cy="829249"/>
          </a:xfrm>
          <a:prstGeom prst="ellipse">
            <a:avLst/>
          </a:prstGeom>
          <a:gradFill>
            <a:gsLst>
              <a:gs pos="0">
                <a:schemeClr val="accent1"/>
              </a:gs>
              <a:gs pos="100000">
                <a:schemeClr val="accent1">
                  <a:lumMod val="60000"/>
                  <a:lumOff val="40000"/>
                </a:schemeClr>
              </a:gs>
            </a:gsLst>
            <a:lin ang="13500000" scaled="0"/>
          </a:gradFill>
          <a:ln w="12700" cap="flat">
            <a:noFill/>
            <a:miter/>
          </a:ln>
          <a:effectLst>
            <a:outerShdw blurRad="127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71068" y="4880112"/>
            <a:ext cx="551637" cy="486392"/>
          </a:xfrm>
          <a:prstGeom prst="rect">
            <a:avLst/>
          </a:prstGeom>
          <a:noFill/>
          <a:ln>
            <a:noFill/>
          </a:ln>
          <a:effectLst/>
        </p:spPr>
        <p:txBody>
          <a:bodyPr vert="horz" wrap="square" lIns="0" tIns="0" rIns="0" bIns="0" rtlCol="0" anchor="ctr"/>
          <a:lstStyle/>
          <a:p>
            <a:pPr algn="l">
              <a:lnSpc>
                <a:spcPct val="100000"/>
              </a:lnSpc>
            </a:pPr>
            <a:r>
              <a:rPr kumimoji="1" lang="en-US" altLang="zh-CN" sz="3000">
                <a:ln w="7243">
                  <a:solidFill>
                    <a:srgbClr val="FFFFFF">
                      <a:alpha val="100000"/>
                    </a:srgbClr>
                  </a:solidFill>
                </a:ln>
                <a:noFill/>
                <a:latin typeface="OPPOSans H" panose="00020600040101010101" charset="-122"/>
                <a:ea typeface="OPPOSans H" panose="00020600040101010101" charset="-122"/>
                <a:cs typeface="OPPOSans H" panose="00020600040101010101" charset="-122"/>
              </a:rPr>
              <a:t>04</a:t>
            </a:r>
            <a:endParaRPr kumimoji="1" lang="zh-CN" altLang="en-US"/>
          </a:p>
        </p:txBody>
      </p:sp>
      <p:sp>
        <p:nvSpPr>
          <p:cNvPr id="16" name="标题 1"/>
          <p:cNvSpPr txBox="1"/>
          <p:nvPr/>
        </p:nvSpPr>
        <p:spPr>
          <a:xfrm>
            <a:off x="5190181" y="4708684"/>
            <a:ext cx="2483965" cy="829248"/>
          </a:xfrm>
          <a:prstGeom prst="rect">
            <a:avLst/>
          </a:prstGeom>
          <a:noFill/>
          <a:ln>
            <a:noFill/>
          </a:ln>
        </p:spPr>
        <p:txBody>
          <a:bodyPr vert="horz" wrap="square" lIns="0" tIns="0" rIns="0" bIns="0" rtlCol="0" anchor="ctr"/>
          <a:lstStyle/>
          <a:p>
            <a:pPr algn="l">
              <a:lnSpc>
                <a:spcPct val="130000"/>
              </a:lnSpc>
            </a:pPr>
            <a:r>
              <a:rPr kumimoji="1" lang="en-US" altLang="zh-CN" sz="1315">
                <a:ln w="12700">
                  <a:noFill/>
                </a:ln>
                <a:solidFill>
                  <a:srgbClr val="000000">
                    <a:alpha val="100000"/>
                  </a:srgbClr>
                </a:solidFill>
                <a:latin typeface="OPPOSans H" panose="00020600040101010101" charset="-122"/>
                <a:ea typeface="OPPOSans H" panose="00020600040101010101" charset="-122"/>
                <a:cs typeface="OPPOSans H" panose="00020600040101010101" charset="-122"/>
              </a:rPr>
              <a:t>5 Strategies to Learn Programming Faster</a:t>
            </a:r>
            <a:endParaRPr kumimoji="1" lang="zh-CN" altLang="en-US"/>
          </a:p>
        </p:txBody>
      </p:sp>
      <p:sp>
        <p:nvSpPr>
          <p:cNvPr id="17" name="标题 1"/>
          <p:cNvSpPr txBox="1"/>
          <p:nvPr/>
        </p:nvSpPr>
        <p:spPr>
          <a:xfrm>
            <a:off x="4206127" y="4708684"/>
            <a:ext cx="829249" cy="829249"/>
          </a:xfrm>
          <a:prstGeom prst="ellipse">
            <a:avLst/>
          </a:prstGeom>
          <a:gradFill>
            <a:gsLst>
              <a:gs pos="0">
                <a:schemeClr val="accent1"/>
              </a:gs>
              <a:gs pos="100000">
                <a:schemeClr val="accent1">
                  <a:lumMod val="60000"/>
                  <a:lumOff val="40000"/>
                </a:schemeClr>
              </a:gs>
            </a:gsLst>
            <a:lin ang="13500000" scaled="0"/>
          </a:gradFill>
          <a:ln w="12700" cap="flat">
            <a:noFill/>
            <a:miter/>
          </a:ln>
          <a:effectLst>
            <a:outerShdw blurRad="127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4344933" y="4880112"/>
            <a:ext cx="551637" cy="486392"/>
          </a:xfrm>
          <a:prstGeom prst="rect">
            <a:avLst/>
          </a:prstGeom>
          <a:noFill/>
          <a:ln>
            <a:noFill/>
          </a:ln>
          <a:effectLst/>
        </p:spPr>
        <p:txBody>
          <a:bodyPr vert="horz" wrap="square" lIns="0" tIns="0" rIns="0" bIns="0" rtlCol="0" anchor="ctr"/>
          <a:lstStyle/>
          <a:p>
            <a:pPr algn="l">
              <a:lnSpc>
                <a:spcPct val="100000"/>
              </a:lnSpc>
            </a:pPr>
            <a:r>
              <a:rPr kumimoji="1" lang="en-US" altLang="zh-CN" sz="3000">
                <a:ln w="7243">
                  <a:solidFill>
                    <a:srgbClr val="FFFFFF">
                      <a:alpha val="100000"/>
                    </a:srgbClr>
                  </a:solidFill>
                </a:ln>
                <a:noFill/>
                <a:latin typeface="OPPOSans H" panose="00020600040101010101" charset="-122"/>
                <a:ea typeface="OPPOSans H" panose="00020600040101010101" charset="-122"/>
                <a:cs typeface="OPPOSans H" panose="00020600040101010101" charset="-122"/>
              </a:rPr>
              <a:t>05</a:t>
            </a:r>
            <a:endParaRPr kumimoji="1" lang="zh-CN" altLang="en-US"/>
          </a:p>
        </p:txBody>
      </p:sp>
      <p:sp>
        <p:nvSpPr>
          <p:cNvPr id="19" name="标题 1"/>
          <p:cNvSpPr txBox="1"/>
          <p:nvPr/>
        </p:nvSpPr>
        <p:spPr>
          <a:xfrm>
            <a:off x="5180656" y="2941562"/>
            <a:ext cx="2483965" cy="829248"/>
          </a:xfrm>
          <a:prstGeom prst="rect">
            <a:avLst/>
          </a:prstGeom>
          <a:noFill/>
          <a:ln>
            <a:noFill/>
          </a:ln>
        </p:spPr>
        <p:txBody>
          <a:bodyPr vert="horz" wrap="square" lIns="0" tIns="0" rIns="0" bIns="0" rtlCol="0" anchor="ctr"/>
          <a:lstStyle/>
          <a:p>
            <a:pPr algn="l">
              <a:lnSpc>
                <a:spcPct val="130000"/>
              </a:lnSpc>
            </a:pPr>
            <a:r>
              <a:rPr kumimoji="1" lang="en-US" altLang="zh-CN" sz="1800">
                <a:ln w="12700">
                  <a:noFill/>
                </a:ln>
                <a:solidFill>
                  <a:srgbClr val="000000">
                    <a:alpha val="100000"/>
                  </a:srgbClr>
                </a:solidFill>
                <a:latin typeface="OPPOSans H" panose="00020600040101010101" charset="-122"/>
                <a:ea typeface="OPPOSans H" panose="00020600040101010101" charset="-122"/>
                <a:cs typeface="OPPOSans H" panose="00020600040101010101" charset="-122"/>
              </a:rPr>
              <a:t>Grading Policy</a:t>
            </a:r>
            <a:endParaRPr kumimoji="1" lang="zh-CN" altLang="en-US"/>
          </a:p>
        </p:txBody>
      </p:sp>
      <p:sp>
        <p:nvSpPr>
          <p:cNvPr id="20" name="标题 1"/>
          <p:cNvSpPr txBox="1"/>
          <p:nvPr/>
        </p:nvSpPr>
        <p:spPr>
          <a:xfrm>
            <a:off x="4206127" y="2941562"/>
            <a:ext cx="829249" cy="829249"/>
          </a:xfrm>
          <a:prstGeom prst="ellipse">
            <a:avLst/>
          </a:prstGeom>
          <a:gradFill>
            <a:gsLst>
              <a:gs pos="0">
                <a:schemeClr val="accent1"/>
              </a:gs>
              <a:gs pos="100000">
                <a:schemeClr val="accent1">
                  <a:lumMod val="60000"/>
                  <a:lumOff val="40000"/>
                </a:schemeClr>
              </a:gs>
            </a:gsLst>
            <a:lin ang="13500000" scaled="0"/>
          </a:gradFill>
          <a:ln w="12700" cap="flat">
            <a:noFill/>
            <a:miter/>
          </a:ln>
          <a:effectLst>
            <a:outerShdw blurRad="127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344933" y="3112990"/>
            <a:ext cx="551637" cy="486392"/>
          </a:xfrm>
          <a:prstGeom prst="rect">
            <a:avLst/>
          </a:prstGeom>
          <a:noFill/>
          <a:ln>
            <a:noFill/>
          </a:ln>
          <a:effectLst/>
        </p:spPr>
        <p:txBody>
          <a:bodyPr vert="horz" wrap="square" lIns="0" tIns="0" rIns="0" bIns="0" rtlCol="0" anchor="ctr"/>
          <a:lstStyle/>
          <a:p>
            <a:pPr algn="l">
              <a:lnSpc>
                <a:spcPct val="100000"/>
              </a:lnSpc>
            </a:pPr>
            <a:r>
              <a:rPr kumimoji="1" lang="en-US" altLang="zh-CN" sz="3000">
                <a:ln w="7243">
                  <a:solidFill>
                    <a:srgbClr val="FFFFFF">
                      <a:alpha val="100000"/>
                    </a:srgbClr>
                  </a:solidFill>
                </a:ln>
                <a:no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22" name="标题 1"/>
          <p:cNvSpPr txBox="1"/>
          <p:nvPr/>
        </p:nvSpPr>
        <p:spPr>
          <a:xfrm>
            <a:off x="8880045" y="2941562"/>
            <a:ext cx="2483965" cy="829248"/>
          </a:xfrm>
          <a:prstGeom prst="rect">
            <a:avLst/>
          </a:prstGeom>
          <a:noFill/>
          <a:ln>
            <a:noFill/>
          </a:ln>
        </p:spPr>
        <p:txBody>
          <a:bodyPr vert="horz" wrap="square" lIns="0" tIns="0" rIns="0" bIns="0" rtlCol="0" anchor="ctr"/>
          <a:lstStyle/>
          <a:p>
            <a:pPr algn="l">
              <a:lnSpc>
                <a:spcPct val="130000"/>
              </a:lnSpc>
            </a:pPr>
            <a:r>
              <a:rPr kumimoji="1" lang="en-US" altLang="zh-CN" sz="1800">
                <a:ln w="12700">
                  <a:noFill/>
                </a:ln>
                <a:solidFill>
                  <a:srgbClr val="000000">
                    <a:alpha val="100000"/>
                  </a:srgbClr>
                </a:solidFill>
                <a:latin typeface="OPPOSans H" panose="00020600040101010101" charset="-122"/>
                <a:ea typeface="OPPOSans H" panose="00020600040101010101" charset="-122"/>
                <a:cs typeface="OPPOSans H" panose="00020600040101010101" charset="-122"/>
              </a:rPr>
              <a:t>The Evolution of C</a:t>
            </a:r>
            <a:endParaRPr kumimoji="1" lang="zh-CN" altLang="en-US"/>
          </a:p>
        </p:txBody>
      </p:sp>
      <p:sp>
        <p:nvSpPr>
          <p:cNvPr id="23" name="标题 1"/>
          <p:cNvSpPr txBox="1"/>
          <p:nvPr/>
        </p:nvSpPr>
        <p:spPr>
          <a:xfrm>
            <a:off x="7895991" y="2941562"/>
            <a:ext cx="829249" cy="829249"/>
          </a:xfrm>
          <a:prstGeom prst="ellipse">
            <a:avLst/>
          </a:prstGeom>
          <a:gradFill>
            <a:gsLst>
              <a:gs pos="0">
                <a:schemeClr val="accent1"/>
              </a:gs>
              <a:gs pos="100000">
                <a:schemeClr val="accent1">
                  <a:lumMod val="60000"/>
                  <a:lumOff val="40000"/>
                </a:schemeClr>
              </a:gs>
            </a:gsLst>
            <a:lin ang="13500000" scaled="0"/>
          </a:gradFill>
          <a:ln w="12700" cap="flat">
            <a:noFill/>
            <a:miter/>
          </a:ln>
          <a:effectLst>
            <a:outerShdw blurRad="127000" dist="127000" dir="2700000" algn="tl"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8034797" y="3112990"/>
            <a:ext cx="551637" cy="486392"/>
          </a:xfrm>
          <a:prstGeom prst="rect">
            <a:avLst/>
          </a:prstGeom>
          <a:noFill/>
          <a:ln>
            <a:noFill/>
          </a:ln>
          <a:effectLst/>
        </p:spPr>
        <p:txBody>
          <a:bodyPr vert="horz" wrap="square" lIns="0" tIns="0" rIns="0" bIns="0" rtlCol="0" anchor="ctr"/>
          <a:lstStyle/>
          <a:p>
            <a:pPr algn="l">
              <a:lnSpc>
                <a:spcPct val="100000"/>
              </a:lnSpc>
            </a:pPr>
            <a:r>
              <a:rPr kumimoji="1" lang="en-US" altLang="zh-CN" sz="3000">
                <a:ln w="7243">
                  <a:solidFill>
                    <a:srgbClr val="FFFFFF">
                      <a:alpha val="100000"/>
                    </a:srgbClr>
                  </a:solidFill>
                </a:ln>
                <a:noFill/>
                <a:latin typeface="OPPOSans H" panose="00020600040101010101" charset="-122"/>
                <a:ea typeface="OPPOSans H" panose="00020600040101010101" charset="-122"/>
                <a:cs typeface="OPPOSans H" panose="00020600040101010101" charset="-122"/>
              </a:rPr>
              <a:t>03</a:t>
            </a:r>
            <a:endParaRPr kumimoji="1" lang="zh-CN" altLang="en-US"/>
          </a:p>
        </p:txBody>
      </p:sp>
      <p:sp>
        <p:nvSpPr>
          <p:cNvPr id="25" name="标题 1"/>
          <p:cNvSpPr txBox="1"/>
          <p:nvPr/>
        </p:nvSpPr>
        <p:spPr>
          <a:xfrm>
            <a:off x="9566295" y="5760542"/>
            <a:ext cx="2154826" cy="2154824"/>
          </a:xfrm>
          <a:prstGeom prst="donut">
            <a:avLst>
              <a:gd name="adj" fmla="val 49716"/>
            </a:avLst>
          </a:prstGeom>
          <a:gradFill>
            <a:gsLst>
              <a:gs pos="0">
                <a:schemeClr val="accent1"/>
              </a:gs>
              <a:gs pos="68000">
                <a:schemeClr val="accent1">
                  <a:lumMod val="60000"/>
                  <a:lumOff val="40000"/>
                </a:schemeClr>
              </a:gs>
            </a:gsLst>
            <a:lin ang="16200000" scaled="0"/>
          </a:gradFill>
          <a:ln w="25400" cap="sq">
            <a:noFill/>
            <a:miter/>
          </a:ln>
          <a:effectLst>
            <a:outerShdw blurRad="254000" dist="139700" dir="5400000" algn="t" rotWithShape="0">
              <a:schemeClr val="accent1">
                <a:alpha val="30000"/>
              </a:schemeClr>
            </a:outerShdw>
          </a:effectLst>
        </p:spPr>
        <p:txBody>
          <a:bodyPr vert="horz" wrap="square" lIns="91440" tIns="45720" rIns="91440" bIns="45720" rtlCol="0" anchor="ctr"/>
          <a:lstStyle/>
          <a:p>
            <a:pPr algn="ctr">
              <a:lnSpc>
                <a:spcPct val="120000"/>
              </a:lnSpc>
            </a:pP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950238"/>
            <a:ext cx="453863" cy="453863"/>
          </a:xfrm>
          <a:prstGeom prst="halfFrame">
            <a:avLst>
              <a:gd name="adj1" fmla="val 14215"/>
              <a:gd name="adj2" fmla="val 15686"/>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sz="2400"/>
          </a:p>
        </p:txBody>
      </p:sp>
      <p:sp>
        <p:nvSpPr>
          <p:cNvPr id="4" name="标题 1"/>
          <p:cNvSpPr txBox="1"/>
          <p:nvPr/>
        </p:nvSpPr>
        <p:spPr>
          <a:xfrm rot="10800000">
            <a:off x="5224241" y="4860299"/>
            <a:ext cx="453863" cy="453863"/>
          </a:xfrm>
          <a:prstGeom prst="halfFrame">
            <a:avLst>
              <a:gd name="adj1" fmla="val 14215"/>
              <a:gd name="adj2" fmla="val 15686"/>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sz="2400"/>
          </a:p>
        </p:txBody>
      </p:sp>
      <p:sp>
        <p:nvSpPr>
          <p:cNvPr id="5" name="标题 1"/>
          <p:cNvSpPr txBox="1"/>
          <p:nvPr/>
        </p:nvSpPr>
        <p:spPr>
          <a:xfrm>
            <a:off x="887331" y="2153808"/>
            <a:ext cx="4563842" cy="2956783"/>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sz="2400"/>
          </a:p>
        </p:txBody>
      </p:sp>
      <p:sp>
        <p:nvSpPr>
          <p:cNvPr id="6" name="标题 1"/>
          <p:cNvSpPr txBox="1"/>
          <p:nvPr/>
        </p:nvSpPr>
        <p:spPr>
          <a:xfrm>
            <a:off x="887331" y="2153808"/>
            <a:ext cx="4563842" cy="545802"/>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sz="2400"/>
          </a:p>
        </p:txBody>
      </p:sp>
      <p:sp>
        <p:nvSpPr>
          <p:cNvPr id="7" name="标题 1"/>
          <p:cNvSpPr txBox="1"/>
          <p:nvPr/>
        </p:nvSpPr>
        <p:spPr>
          <a:xfrm>
            <a:off x="1114263" y="2820364"/>
            <a:ext cx="4109977" cy="2111690"/>
          </a:xfrm>
          <a:prstGeom prst="rect">
            <a:avLst/>
          </a:prstGeom>
          <a:noFill/>
          <a:ln>
            <a:noFill/>
          </a:ln>
        </p:spPr>
        <p:txBody>
          <a:bodyPr vert="horz" wrap="square" lIns="0" tIns="0" rIns="0" bIns="0" rtlCol="0" anchor="t"/>
          <a:lstStyle/>
          <a:p>
            <a:pPr algn="ctr">
              <a:lnSpc>
                <a:spcPct val="150000"/>
              </a:lnSpc>
            </a:pPr>
            <a:r>
              <a:rPr kumimoji="1" lang="en-US" altLang="zh-CN">
                <a:ln w="12700">
                  <a:noFill/>
                </a:ln>
                <a:solidFill>
                  <a:srgbClr val="262626">
                    <a:alpha val="100000"/>
                  </a:srgbClr>
                </a:solidFill>
                <a:latin typeface="Source Han Sans"/>
                <a:ea typeface="Source Han Sans"/>
                <a:cs typeface="Source Han Sans"/>
              </a:rPr>
              <a:t>C is consistently ranked among the top programming languages.
It is highly valued in fields such as embedded systems and cybersecurity.</a:t>
            </a:r>
            <a:endParaRPr kumimoji="1" lang="en-US" altLang="zh-CN">
              <a:ln w="12700">
                <a:noFill/>
              </a:ln>
              <a:solidFill>
                <a:srgbClr val="262626">
                  <a:alpha val="100000"/>
                </a:srgbClr>
              </a:solidFill>
              <a:latin typeface="Source Han Sans"/>
              <a:ea typeface="Source Han Sans"/>
              <a:cs typeface="Source Han Sans"/>
            </a:endParaRPr>
          </a:p>
        </p:txBody>
      </p:sp>
      <p:sp>
        <p:nvSpPr>
          <p:cNvPr id="8" name="标题 1"/>
          <p:cNvSpPr txBox="1"/>
          <p:nvPr/>
        </p:nvSpPr>
        <p:spPr>
          <a:xfrm>
            <a:off x="1118202" y="2151419"/>
            <a:ext cx="4102100" cy="545802"/>
          </a:xfrm>
          <a:prstGeom prst="rect">
            <a:avLst/>
          </a:prstGeom>
          <a:noFill/>
          <a:ln>
            <a:noFill/>
          </a:ln>
        </p:spPr>
        <p:txBody>
          <a:bodyPr vert="horz" wrap="square" lIns="0" tIns="0" rIns="0" bIns="0" rtlCol="0" anchor="ctr"/>
          <a:lstStyle/>
          <a:p>
            <a:pPr algn="ctr">
              <a:lnSpc>
                <a:spcPct val="150000"/>
              </a:lnSpc>
            </a:pPr>
            <a:r>
              <a:rPr kumimoji="1" lang="en-US" altLang="zh-CN" sz="2000">
                <a:ln w="12700">
                  <a:noFill/>
                </a:ln>
                <a:solidFill>
                  <a:srgbClr val="FFFFFF">
                    <a:alpha val="100000"/>
                  </a:srgbClr>
                </a:solidFill>
                <a:latin typeface="Source Han Sans CN Bold"/>
                <a:ea typeface="Source Han Sans CN Bold"/>
                <a:cs typeface="Source Han Sans CN Bold"/>
              </a:rPr>
              <a:t>Top Languages in Industry</a:t>
            </a:r>
            <a:endParaRPr kumimoji="1" lang="en-US" altLang="zh-CN" sz="2000">
              <a:ln w="12700">
                <a:noFill/>
              </a:ln>
              <a:solidFill>
                <a:srgbClr val="FFFFFF">
                  <a:alpha val="100000"/>
                </a:srgbClr>
              </a:solidFill>
              <a:latin typeface="Source Han Sans CN Bold"/>
              <a:ea typeface="Source Han Sans CN Bold"/>
              <a:cs typeface="Source Han Sans CN Bold"/>
            </a:endParaRPr>
          </a:p>
        </p:txBody>
      </p:sp>
      <p:sp>
        <p:nvSpPr>
          <p:cNvPr id="9" name="标题 1"/>
          <p:cNvSpPr txBox="1"/>
          <p:nvPr/>
        </p:nvSpPr>
        <p:spPr>
          <a:xfrm>
            <a:off x="6501196" y="1950238"/>
            <a:ext cx="453863" cy="453863"/>
          </a:xfrm>
          <a:prstGeom prst="halfFrame">
            <a:avLst>
              <a:gd name="adj1" fmla="val 14215"/>
              <a:gd name="adj2" fmla="val 15686"/>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0800000">
            <a:off x="11065037" y="4860299"/>
            <a:ext cx="453863" cy="453863"/>
          </a:xfrm>
          <a:prstGeom prst="halfFrame">
            <a:avLst>
              <a:gd name="adj1" fmla="val 14215"/>
              <a:gd name="adj2" fmla="val 15686"/>
            </a:avLst>
          </a:prstGeom>
          <a:solidFill>
            <a:schemeClr val="accent3"/>
          </a:solidFill>
          <a:ln cap="sq">
            <a:noFill/>
            <a:prstDash val="solid"/>
            <a:miter/>
          </a:ln>
        </p:spPr>
        <p:txBody>
          <a:bodyPr vert="horz" wrap="square" lIns="91440" tIns="45720" rIns="91440" bIns="45720" rtlCol="0" anchor="ctr"/>
          <a:lstStyle/>
          <a:p>
            <a:pPr algn="ctr">
              <a:lnSpc>
                <a:spcPct val="110000"/>
              </a:lnSpc>
            </a:pPr>
            <a:endParaRPr kumimoji="1" lang="zh-CN" altLang="en-US" sz="2400"/>
          </a:p>
        </p:txBody>
      </p:sp>
      <p:sp>
        <p:nvSpPr>
          <p:cNvPr id="11" name="标题 1"/>
          <p:cNvSpPr txBox="1"/>
          <p:nvPr/>
        </p:nvSpPr>
        <p:spPr>
          <a:xfrm>
            <a:off x="6728127" y="2153808"/>
            <a:ext cx="4563842" cy="2956783"/>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sz="2400"/>
          </a:p>
        </p:txBody>
      </p:sp>
      <p:sp>
        <p:nvSpPr>
          <p:cNvPr id="12" name="标题 1"/>
          <p:cNvSpPr txBox="1"/>
          <p:nvPr/>
        </p:nvSpPr>
        <p:spPr>
          <a:xfrm>
            <a:off x="6728127" y="2153808"/>
            <a:ext cx="4563842" cy="545802"/>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sz="2400"/>
          </a:p>
        </p:txBody>
      </p:sp>
      <p:sp>
        <p:nvSpPr>
          <p:cNvPr id="13" name="标题 1"/>
          <p:cNvSpPr txBox="1"/>
          <p:nvPr/>
        </p:nvSpPr>
        <p:spPr>
          <a:xfrm>
            <a:off x="6955060" y="2820364"/>
            <a:ext cx="4109977" cy="2111690"/>
          </a:xfrm>
          <a:prstGeom prst="rect">
            <a:avLst/>
          </a:prstGeom>
          <a:noFill/>
          <a:ln>
            <a:noFill/>
          </a:ln>
        </p:spPr>
        <p:txBody>
          <a:bodyPr vert="horz" wrap="square" lIns="0" tIns="0" rIns="0" bIns="0" rtlCol="0" anchor="t"/>
          <a:lstStyle/>
          <a:p>
            <a:pPr algn="ctr">
              <a:lnSpc>
                <a:spcPct val="150000"/>
              </a:lnSpc>
            </a:pPr>
            <a:r>
              <a:rPr kumimoji="1" lang="en-US" altLang="zh-CN">
                <a:ln w="12700">
                  <a:noFill/>
                </a:ln>
                <a:solidFill>
                  <a:srgbClr val="262626">
                    <a:alpha val="100000"/>
                  </a:srgbClr>
                </a:solidFill>
                <a:latin typeface="Source Han Sans"/>
                <a:ea typeface="Source Han Sans"/>
                <a:cs typeface="Source Han Sans"/>
              </a:rPr>
              <a:t>Companies like Microsoft, NVIDIA, and Tesla rely on C for system programming.
Proficiency in C can give a competitive edge in the job market.</a:t>
            </a:r>
            <a:endParaRPr kumimoji="1" lang="en-US" altLang="zh-CN">
              <a:ln w="12700">
                <a:noFill/>
              </a:ln>
              <a:solidFill>
                <a:srgbClr val="262626">
                  <a:alpha val="100000"/>
                </a:srgbClr>
              </a:solidFill>
              <a:latin typeface="Source Han Sans"/>
              <a:ea typeface="Source Han Sans"/>
              <a:cs typeface="Source Han Sans"/>
            </a:endParaRPr>
          </a:p>
        </p:txBody>
      </p:sp>
      <p:sp>
        <p:nvSpPr>
          <p:cNvPr id="14" name="标题 1"/>
          <p:cNvSpPr txBox="1"/>
          <p:nvPr/>
        </p:nvSpPr>
        <p:spPr>
          <a:xfrm>
            <a:off x="6958998" y="2151419"/>
            <a:ext cx="4102100" cy="545802"/>
          </a:xfrm>
          <a:prstGeom prst="rect">
            <a:avLst/>
          </a:prstGeom>
          <a:noFill/>
          <a:ln>
            <a:noFill/>
          </a:ln>
        </p:spPr>
        <p:txBody>
          <a:bodyPr vert="horz" wrap="square" lIns="0" tIns="0" rIns="0" bIns="0" rtlCol="0" anchor="ctr"/>
          <a:lstStyle/>
          <a:p>
            <a:pPr algn="ctr">
              <a:lnSpc>
                <a:spcPct val="150000"/>
              </a:lnSpc>
            </a:pPr>
            <a:r>
              <a:rPr kumimoji="1" lang="en-US" altLang="zh-CN" sz="2000">
                <a:ln w="12700">
                  <a:noFill/>
                </a:ln>
                <a:solidFill>
                  <a:srgbClr val="FFFFFF">
                    <a:alpha val="100000"/>
                  </a:srgbClr>
                </a:solidFill>
                <a:latin typeface="Source Han Sans CN Bold"/>
                <a:ea typeface="Source Han Sans CN Bold"/>
                <a:cs typeface="Source Han Sans CN Bold"/>
              </a:rPr>
              <a:t>Industry Demand</a:t>
            </a:r>
            <a:endParaRPr kumimoji="1" lang="en-US" altLang="zh-CN" sz="2000">
              <a:ln w="12700">
                <a:noFill/>
              </a:ln>
              <a:solidFill>
                <a:srgbClr val="FFFFFF">
                  <a:alpha val="100000"/>
                </a:srgbClr>
              </a:solidFill>
              <a:latin typeface="Source Han Sans CN Bold"/>
              <a:ea typeface="Source Han Sans CN Bold"/>
              <a:cs typeface="Source Han Sans CN Bold"/>
            </a:endParaRPr>
          </a:p>
        </p:txBody>
      </p:sp>
      <p:sp>
        <p:nvSpPr>
          <p:cNvPr id="15"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Career Relevance</a:t>
            </a: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5009864" y="483247"/>
            <a:ext cx="771254" cy="771254"/>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269340" y="3195444"/>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5" name="图片 4"/>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6" name="标题 1"/>
          <p:cNvSpPr txBox="1"/>
          <p:nvPr/>
        </p:nvSpPr>
        <p:spPr>
          <a:xfrm>
            <a:off x="508000" y="3490622"/>
            <a:ext cx="6458584" cy="2745077"/>
          </a:xfrm>
          <a:prstGeom prst="rect">
            <a:avLst/>
          </a:prstGeom>
          <a:noFill/>
          <a:ln>
            <a:noFill/>
          </a:ln>
        </p:spPr>
        <p:txBody>
          <a:bodyPr vert="horz" wrap="square" lIns="91440" tIns="45720" rIns="91440" bIns="45720" rtlCol="0" anchor="t">
            <a:scene3d>
              <a:camera prst="orthographicFront"/>
              <a:lightRig rig="threePt" dir="t"/>
            </a:scene3d>
          </a:bodyPr>
          <a:lstStyle/>
          <a:p>
            <a:pPr algn="l">
              <a:lnSpc>
                <a:spcPct val="130000"/>
              </a:lnSpc>
            </a:pPr>
            <a:r>
              <a:rPr kumimoji="1" lang="en-US" altLang="zh-CN" sz="3385">
                <a:ln w="15875"/>
                <a:gradFill>
                  <a:gsLst>
                    <a:gs pos="0">
                      <a:schemeClr val="accent1">
                        <a:hueMod val="80000"/>
                      </a:schemeClr>
                    </a:gs>
                    <a:gs pos="100000">
                      <a:schemeClr val="accent1">
                        <a:alpha val="100000"/>
                        <a:alpha val="100000"/>
                      </a:schemeClr>
                    </a:gs>
                  </a:gsLst>
                  <a:lin ang="2700000" scaled="0"/>
                </a:gradFill>
                <a:effectLst/>
                <a:latin typeface="OPPOSans B" panose="00020600040101010101" charset="-122"/>
                <a:ea typeface="OPPOSans B" panose="00020600040101010101" charset="-122"/>
                <a:cs typeface="OPPOSans B" panose="00020600040101010101" charset="-122"/>
              </a:rPr>
              <a:t>6 Strategies to Learn Programming Faster</a:t>
            </a:r>
            <a:endParaRPr kumimoji="1" lang="en-US" altLang="zh-CN" sz="3385">
              <a:ln w="15875"/>
              <a:gradFill>
                <a:gsLst>
                  <a:gs pos="0">
                    <a:schemeClr val="accent1">
                      <a:hueMod val="80000"/>
                    </a:schemeClr>
                  </a:gs>
                  <a:gs pos="100000">
                    <a:schemeClr val="accent1">
                      <a:alpha val="100000"/>
                      <a:alpha val="100000"/>
                    </a:schemeClr>
                  </a:gs>
                </a:gsLst>
                <a:lin ang="2700000" scaled="0"/>
              </a:gradFill>
              <a:effectLst/>
              <a:latin typeface="OPPOSans B" panose="00020600040101010101" charset="-122"/>
              <a:ea typeface="OPPOSans B" panose="00020600040101010101" charset="-122"/>
              <a:cs typeface="OPPOSans B" panose="00020600040101010101" charset="-122"/>
            </a:endParaRPr>
          </a:p>
        </p:txBody>
      </p:sp>
      <p:sp>
        <p:nvSpPr>
          <p:cNvPr id="7"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7866" y="-954157"/>
            <a:ext cx="5203252" cy="4454309"/>
          </a:xfrm>
          <a:prstGeom prst="rect">
            <a:avLst/>
          </a:prstGeom>
          <a:noFill/>
          <a:ln>
            <a:noFill/>
          </a:ln>
        </p:spPr>
        <p:txBody>
          <a:bodyPr vert="horz" wrap="square" lIns="0" tIns="0" rIns="0" bIns="0" rtlCol="0" anchor="b"/>
          <a:lstStyle/>
          <a:p>
            <a:pPr algn="l">
              <a:lnSpc>
                <a:spcPct val="110000"/>
              </a:lnSpc>
            </a:pPr>
            <a:r>
              <a:rPr kumimoji="1" lang="en-US" altLang="zh-CN" sz="13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05</a:t>
            </a:r>
            <a:endParaRPr kumimoji="1" lang="zh-CN" altLang="en-US"/>
          </a:p>
        </p:txBody>
      </p:sp>
      <p:sp>
        <p:nvSpPr>
          <p:cNvPr id="10"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flipH="1">
            <a:off x="4035937"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V="1">
            <a:off x="2865119" y="1640759"/>
            <a:ext cx="599609" cy="599609"/>
          </a:xfrm>
          <a:prstGeom prst="ellipse">
            <a:avLst/>
          </a:prstGeom>
          <a:gradFill>
            <a:gsLst>
              <a:gs pos="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816717" y="1949532"/>
            <a:ext cx="6558566" cy="1475051"/>
          </a:xfrm>
          <a:prstGeom prst="triangle">
            <a:avLst/>
          </a:prstGeom>
          <a:gradFill>
            <a:gsLst>
              <a:gs pos="8000">
                <a:schemeClr val="accent1">
                  <a:lumMod val="60000"/>
                  <a:lumOff val="40000"/>
                  <a:alpha val="100000"/>
                </a:schemeClr>
              </a:gs>
              <a:gs pos="71000">
                <a:schemeClr val="accent1">
                  <a:lumMod val="20000"/>
                  <a:lumOff val="80000"/>
                  <a:alpha val="0"/>
                </a:schemeClr>
              </a:gs>
            </a:gsLst>
            <a:lin ang="5400000" scaled="0"/>
          </a:gradFill>
          <a:ln cap="sq">
            <a:noFill/>
            <a:prstDash val="solid"/>
            <a:miter/>
          </a:ln>
          <a:effectLst/>
        </p:spPr>
        <p:txBody>
          <a:bodyPr vert="horz" wrap="square" lIns="274320" tIns="0" rIns="274320" bIns="1280160" rtlCol="0" anchor="b"/>
          <a:lstStyle/>
          <a:p>
            <a:pPr algn="ctr">
              <a:lnSpc>
                <a:spcPct val="130000"/>
              </a:lnSpc>
            </a:pPr>
            <a:endParaRPr kumimoji="1" lang="zh-CN" altLang="en-US"/>
          </a:p>
        </p:txBody>
      </p:sp>
      <p:sp>
        <p:nvSpPr>
          <p:cNvPr id="4" name="标题 1"/>
          <p:cNvSpPr txBox="1"/>
          <p:nvPr/>
        </p:nvSpPr>
        <p:spPr>
          <a:xfrm>
            <a:off x="63627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a:off x="17399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6" name="标题 1"/>
          <p:cNvSpPr txBox="1"/>
          <p:nvPr/>
        </p:nvSpPr>
        <p:spPr>
          <a:xfrm>
            <a:off x="5476875" y="1548087"/>
            <a:ext cx="1238250" cy="1238250"/>
          </a:xfrm>
          <a:prstGeom prst="ellipse">
            <a:avLst/>
          </a:prstGeom>
          <a:solidFill>
            <a:schemeClr val="accent1"/>
          </a:solidFill>
          <a:ln cap="sq">
            <a:noFill/>
            <a:prstDash val="solid"/>
            <a:miter/>
          </a:ln>
          <a:effectLst>
            <a:outerShdw blurRad="762000" dist="254000" dir="5400000" algn="ctr" rotWithShape="0">
              <a:srgbClr val="000000">
                <a:alpha val="30000"/>
              </a:srgb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1727200" y="3091695"/>
            <a:ext cx="41148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The Best Way</a:t>
            </a:r>
            <a:endParaRPr kumimoji="1" lang="zh-CN" altLang="en-US"/>
          </a:p>
        </p:txBody>
      </p:sp>
      <p:sp>
        <p:nvSpPr>
          <p:cNvPr id="8" name="标题 1"/>
          <p:cNvSpPr txBox="1"/>
          <p:nvPr/>
        </p:nvSpPr>
        <p:spPr>
          <a:xfrm>
            <a:off x="6311900" y="3091695"/>
            <a:ext cx="41529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Example</a:t>
            </a:r>
            <a:endParaRPr kumimoji="1" lang="zh-CN" altLang="en-US"/>
          </a:p>
        </p:txBody>
      </p:sp>
      <p:sp>
        <p:nvSpPr>
          <p:cNvPr id="9" name="标题 1"/>
          <p:cNvSpPr txBox="1"/>
          <p:nvPr/>
        </p:nvSpPr>
        <p:spPr>
          <a:xfrm>
            <a:off x="1727200" y="3941533"/>
            <a:ext cx="4114800" cy="2108637"/>
          </a:xfrm>
          <a:prstGeom prst="rect">
            <a:avLst/>
          </a:prstGeom>
          <a:noFill/>
          <a:ln>
            <a:noFill/>
          </a:ln>
        </p:spPr>
        <p:txBody>
          <a:bodyPr vert="horz" wrap="square" lIns="0" tIns="36000" rIns="0" bIns="36000" rtlCol="0" anchor="t"/>
          <a:lstStyle/>
          <a:p>
            <a:pPr algn="ctr">
              <a:lnSpc>
                <a:spcPct val="150000"/>
              </a:lnSpc>
            </a:pPr>
            <a:r>
              <a:rPr lang="en-US">
                <a:latin typeface="宋体" charset="0"/>
                <a:cs typeface="Times New Roman" panose="02020603050405020304" charset="0"/>
                <a:sym typeface="+mn-ea"/>
              </a:rPr>
              <a:t>   </a:t>
            </a:r>
            <a:r>
              <a:rPr lang="en-US">
                <a:latin typeface="宋体" charset="0"/>
                <a:sym typeface="+mn-ea"/>
              </a:rPr>
              <a:t>The best way to learn C is to write code. Start with simple programs like printing text or basic arithmetic operations. Gradually move on to more complex tasks such as loops, arrays, and functions.</a:t>
            </a: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p:txBody>
      </p:sp>
      <p:sp>
        <p:nvSpPr>
          <p:cNvPr id="10" name="标题 1"/>
          <p:cNvSpPr txBox="1"/>
          <p:nvPr/>
        </p:nvSpPr>
        <p:spPr>
          <a:xfrm>
            <a:off x="6305963" y="3943464"/>
            <a:ext cx="4157873" cy="2106706"/>
          </a:xfrm>
          <a:prstGeom prst="rect">
            <a:avLst/>
          </a:prstGeom>
          <a:noFill/>
          <a:ln>
            <a:noFill/>
          </a:ln>
        </p:spPr>
        <p:txBody>
          <a:bodyPr vert="horz" wrap="square" lIns="0" tIns="36000" rIns="0" bIns="36000" rtlCol="0" anchor="t"/>
          <a:lstStyle/>
          <a:p>
            <a:pPr algn="ctr">
              <a:lnSpc>
                <a:spcPct val="150000"/>
              </a:lnSpc>
            </a:pPr>
            <a:r>
              <a:rPr lang="en-US">
                <a:latin typeface="宋体" charset="0"/>
                <a:sym typeface="+mn-ea"/>
              </a:rPr>
              <a:t>Write a program to calculate the sum of numbers from 1 to 100 using a loop. This will help you understand how to use loops and basic arithmetic in C.</a:t>
            </a:r>
            <a:endParaRPr lang="en-US">
              <a:latin typeface="宋体" charset="0"/>
              <a:cs typeface="Times New Roman" panose="02020603050405020304" charset="0"/>
              <a:sym typeface="+mn-ea"/>
            </a:endParaRPr>
          </a:p>
          <a:p>
            <a:pPr algn="ctr">
              <a:lnSpc>
                <a:spcPct val="150000"/>
              </a:lnSpc>
            </a:pPr>
            <a:endParaRPr kumimoji="1" lang="en-US" altLang="en-US">
              <a:latin typeface="宋体" charset="0"/>
              <a:cs typeface="Times New Roman" panose="02020603050405020304" charset="0"/>
              <a:sym typeface="+mn-ea"/>
            </a:endParaRPr>
          </a:p>
        </p:txBody>
      </p:sp>
      <p:sp>
        <p:nvSpPr>
          <p:cNvPr id="11" name="标题 1"/>
          <p:cNvSpPr txBox="1"/>
          <p:nvPr/>
        </p:nvSpPr>
        <p:spPr>
          <a:xfrm>
            <a:off x="5768420" y="1848313"/>
            <a:ext cx="660334" cy="651496"/>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buClrTx/>
              <a:buSzTx/>
              <a:buFontTx/>
            </a:pPr>
            <a:r>
              <a:rPr kumimoji="1" lang="en-US" altLang="zh-CN" sz="2800">
                <a:ln w="12700">
                  <a:noFill/>
                </a:ln>
                <a:solidFill>
                  <a:srgbClr val="262626">
                    <a:alpha val="100000"/>
                  </a:srgbClr>
                </a:solidFill>
                <a:latin typeface="Source Han Sans CN Bold"/>
                <a:ea typeface="Source Han Sans CN Bold"/>
                <a:cs typeface="Source Han Sans CN Bold"/>
                <a:sym typeface="+mn-ea"/>
              </a:rPr>
              <a:t>1.   Hands- on Coding Practice</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816717" y="1949532"/>
            <a:ext cx="6558566" cy="1475051"/>
          </a:xfrm>
          <a:prstGeom prst="triangle">
            <a:avLst/>
          </a:prstGeom>
          <a:gradFill>
            <a:gsLst>
              <a:gs pos="8000">
                <a:schemeClr val="accent1">
                  <a:lumMod val="60000"/>
                  <a:lumOff val="40000"/>
                  <a:alpha val="100000"/>
                </a:schemeClr>
              </a:gs>
              <a:gs pos="71000">
                <a:schemeClr val="accent1">
                  <a:lumMod val="20000"/>
                  <a:lumOff val="80000"/>
                  <a:alpha val="0"/>
                </a:schemeClr>
              </a:gs>
            </a:gsLst>
            <a:lin ang="5400000" scaled="0"/>
          </a:gradFill>
          <a:ln cap="sq">
            <a:noFill/>
            <a:prstDash val="solid"/>
            <a:miter/>
          </a:ln>
          <a:effectLst/>
        </p:spPr>
        <p:txBody>
          <a:bodyPr vert="horz" wrap="square" lIns="274320" tIns="0" rIns="274320" bIns="1280160" rtlCol="0" anchor="b"/>
          <a:lstStyle/>
          <a:p>
            <a:pPr algn="ctr">
              <a:lnSpc>
                <a:spcPct val="130000"/>
              </a:lnSpc>
            </a:pPr>
            <a:endParaRPr kumimoji="1" lang="zh-CN" altLang="en-US"/>
          </a:p>
        </p:txBody>
      </p:sp>
      <p:sp>
        <p:nvSpPr>
          <p:cNvPr id="4" name="标题 1"/>
          <p:cNvSpPr txBox="1"/>
          <p:nvPr/>
        </p:nvSpPr>
        <p:spPr>
          <a:xfrm>
            <a:off x="63627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a:off x="17399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6" name="标题 1"/>
          <p:cNvSpPr txBox="1"/>
          <p:nvPr/>
        </p:nvSpPr>
        <p:spPr>
          <a:xfrm>
            <a:off x="5476875" y="1548087"/>
            <a:ext cx="1238250" cy="1238250"/>
          </a:xfrm>
          <a:prstGeom prst="ellipse">
            <a:avLst/>
          </a:prstGeom>
          <a:solidFill>
            <a:schemeClr val="accent1"/>
          </a:solidFill>
          <a:ln cap="sq">
            <a:noFill/>
            <a:prstDash val="solid"/>
            <a:miter/>
          </a:ln>
          <a:effectLst>
            <a:outerShdw blurRad="762000" dist="254000" dir="5400000" algn="ctr" rotWithShape="0">
              <a:srgbClr val="000000">
                <a:alpha val="30000"/>
              </a:srgb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1727200" y="3091695"/>
            <a:ext cx="41148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Focus on Core Concepts</a:t>
            </a:r>
            <a:endParaRPr kumimoji="1" lang="zh-CN" altLang="en-US"/>
          </a:p>
        </p:txBody>
      </p:sp>
      <p:sp>
        <p:nvSpPr>
          <p:cNvPr id="8" name="标题 1"/>
          <p:cNvSpPr txBox="1"/>
          <p:nvPr/>
        </p:nvSpPr>
        <p:spPr>
          <a:xfrm>
            <a:off x="6311900" y="3091695"/>
            <a:ext cx="41529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Example</a:t>
            </a:r>
            <a:endParaRPr kumimoji="1" lang="zh-CN" altLang="en-US"/>
          </a:p>
        </p:txBody>
      </p:sp>
      <p:sp>
        <p:nvSpPr>
          <p:cNvPr id="9" name="标题 1"/>
          <p:cNvSpPr txBox="1"/>
          <p:nvPr/>
        </p:nvSpPr>
        <p:spPr>
          <a:xfrm>
            <a:off x="1727200" y="3941533"/>
            <a:ext cx="4114800" cy="2108637"/>
          </a:xfrm>
          <a:prstGeom prst="rect">
            <a:avLst/>
          </a:prstGeom>
          <a:noFill/>
          <a:ln>
            <a:noFill/>
          </a:ln>
        </p:spPr>
        <p:txBody>
          <a:bodyPr vert="horz" wrap="square" lIns="0" tIns="36000" rIns="0" bIns="36000" rtlCol="0" anchor="t"/>
          <a:lstStyle/>
          <a:p>
            <a:pPr algn="ctr">
              <a:lnSpc>
                <a:spcPct val="150000"/>
              </a:lnSpc>
            </a:pPr>
            <a:r>
              <a:rPr lang="en-US">
                <a:latin typeface="宋体" charset="0"/>
                <a:cs typeface="Times New Roman" panose="02020603050405020304" charset="0"/>
                <a:sym typeface="+mn-ea"/>
              </a:rPr>
              <a:t> </a:t>
            </a:r>
            <a:r>
              <a:rPr lang="en-US">
                <a:latin typeface="宋体" charset="0"/>
                <a:sym typeface="+mn-ea"/>
              </a:rPr>
              <a:t> Focus on core concepts like data types, operators, control structures, and memory management. A strong foundation will make it easier to tackle more advanced topics.</a:t>
            </a: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p:txBody>
      </p:sp>
      <p:sp>
        <p:nvSpPr>
          <p:cNvPr id="10" name="标题 1"/>
          <p:cNvSpPr txBox="1"/>
          <p:nvPr/>
        </p:nvSpPr>
        <p:spPr>
          <a:xfrm>
            <a:off x="6305963" y="3943464"/>
            <a:ext cx="4157873" cy="2106706"/>
          </a:xfrm>
          <a:prstGeom prst="rect">
            <a:avLst/>
          </a:prstGeom>
          <a:noFill/>
          <a:ln>
            <a:noFill/>
          </a:ln>
        </p:spPr>
        <p:txBody>
          <a:bodyPr vert="horz" wrap="square" lIns="0" tIns="36000" rIns="0" bIns="36000" rtlCol="0" anchor="t"/>
          <a:lstStyle/>
          <a:p>
            <a:pPr algn="ctr">
              <a:lnSpc>
                <a:spcPct val="150000"/>
              </a:lnSpc>
            </a:pPr>
            <a:r>
              <a:rPr lang="en-US">
                <a:latin typeface="宋体" charset="0"/>
                <a:sym typeface="+mn-ea"/>
              </a:rPr>
              <a:t>Learn about different data types (int, float, char) and how they are used. Understand the difference between `int` and `float` and when to use each.</a:t>
            </a:r>
            <a:endParaRPr lang="en-US">
              <a:latin typeface="宋体" charset="0"/>
              <a:cs typeface="Times New Roman" panose="02020603050405020304" charset="0"/>
              <a:sym typeface="+mn-ea"/>
            </a:endParaRPr>
          </a:p>
          <a:p>
            <a:pPr algn="ctr">
              <a:lnSpc>
                <a:spcPct val="150000"/>
              </a:lnSpc>
            </a:pP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a:p>
            <a:pPr algn="ctr">
              <a:lnSpc>
                <a:spcPct val="150000"/>
              </a:lnSpc>
            </a:pPr>
            <a:endParaRPr kumimoji="1" lang="en-US" altLang="en-US">
              <a:latin typeface="宋体" charset="0"/>
              <a:cs typeface="Times New Roman" panose="02020603050405020304" charset="0"/>
              <a:sym typeface="+mn-ea"/>
            </a:endParaRPr>
          </a:p>
        </p:txBody>
      </p:sp>
      <p:sp>
        <p:nvSpPr>
          <p:cNvPr id="11" name="标题 1"/>
          <p:cNvSpPr txBox="1"/>
          <p:nvPr/>
        </p:nvSpPr>
        <p:spPr>
          <a:xfrm>
            <a:off x="5768420" y="1848313"/>
            <a:ext cx="660334" cy="651496"/>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buClrTx/>
              <a:buSzTx/>
              <a:buFontTx/>
            </a:pPr>
            <a:r>
              <a:rPr kumimoji="1" lang="en-US" altLang="zh-CN" sz="2800">
                <a:ln w="12700">
                  <a:noFill/>
                </a:ln>
                <a:solidFill>
                  <a:srgbClr val="262626">
                    <a:alpha val="100000"/>
                  </a:srgbClr>
                </a:solidFill>
                <a:latin typeface="Source Han Sans CN Bold"/>
                <a:ea typeface="Source Han Sans CN Bold"/>
                <a:cs typeface="Source Han Sans CN Bold"/>
                <a:sym typeface="+mn-ea"/>
              </a:rPr>
              <a:t>2.   </a:t>
            </a:r>
            <a:r>
              <a:rPr kumimoji="1" lang="en-US" altLang="zh-CN" sz="2800">
                <a:ln w="12700">
                  <a:noFill/>
                </a:ln>
                <a:solidFill>
                  <a:srgbClr val="262626">
                    <a:alpha val="100000"/>
                  </a:srgbClr>
                </a:solidFill>
                <a:latin typeface="Source Han Sans CN Bold"/>
                <a:ea typeface="Source Han Sans CN Bold"/>
                <a:cs typeface="Source Han Sans CN Bold"/>
                <a:sym typeface="+mn-ea"/>
              </a:rPr>
              <a:t>Understand the Basics Thoroughly</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816717" y="1949532"/>
            <a:ext cx="6558566" cy="1475051"/>
          </a:xfrm>
          <a:prstGeom prst="triangle">
            <a:avLst/>
          </a:prstGeom>
          <a:gradFill>
            <a:gsLst>
              <a:gs pos="8000">
                <a:schemeClr val="accent1">
                  <a:lumMod val="60000"/>
                  <a:lumOff val="40000"/>
                  <a:alpha val="100000"/>
                </a:schemeClr>
              </a:gs>
              <a:gs pos="71000">
                <a:schemeClr val="accent1">
                  <a:lumMod val="20000"/>
                  <a:lumOff val="80000"/>
                  <a:alpha val="0"/>
                </a:schemeClr>
              </a:gs>
            </a:gsLst>
            <a:lin ang="5400000" scaled="0"/>
          </a:gradFill>
          <a:ln cap="sq">
            <a:noFill/>
            <a:prstDash val="solid"/>
            <a:miter/>
          </a:ln>
          <a:effectLst/>
        </p:spPr>
        <p:txBody>
          <a:bodyPr vert="horz" wrap="square" lIns="274320" tIns="0" rIns="274320" bIns="1280160" rtlCol="0" anchor="b"/>
          <a:lstStyle/>
          <a:p>
            <a:pPr algn="ctr">
              <a:lnSpc>
                <a:spcPct val="130000"/>
              </a:lnSpc>
            </a:pPr>
            <a:endParaRPr kumimoji="1" lang="zh-CN" altLang="en-US"/>
          </a:p>
        </p:txBody>
      </p:sp>
      <p:sp>
        <p:nvSpPr>
          <p:cNvPr id="4" name="标题 1"/>
          <p:cNvSpPr txBox="1"/>
          <p:nvPr/>
        </p:nvSpPr>
        <p:spPr>
          <a:xfrm>
            <a:off x="63627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a:off x="17399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6" name="标题 1"/>
          <p:cNvSpPr txBox="1"/>
          <p:nvPr/>
        </p:nvSpPr>
        <p:spPr>
          <a:xfrm>
            <a:off x="5476875" y="1548087"/>
            <a:ext cx="1238250" cy="1238250"/>
          </a:xfrm>
          <a:prstGeom prst="ellipse">
            <a:avLst/>
          </a:prstGeom>
          <a:solidFill>
            <a:schemeClr val="accent1"/>
          </a:solidFill>
          <a:ln cap="sq">
            <a:noFill/>
            <a:prstDash val="solid"/>
            <a:miter/>
          </a:ln>
          <a:effectLst>
            <a:outerShdw blurRad="762000" dist="254000" dir="5400000" algn="ctr" rotWithShape="0">
              <a:srgbClr val="000000">
                <a:alpha val="30000"/>
              </a:srgb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1727200" y="3091695"/>
            <a:ext cx="41148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buClrTx/>
              <a:buSzTx/>
              <a:buFontTx/>
            </a:pPr>
            <a:r>
              <a:rPr kumimoji="1" lang="en-US" altLang="zh-CN" sz="1600">
                <a:ln w="12700">
                  <a:noFill/>
                </a:ln>
                <a:solidFill>
                  <a:srgbClr val="714433">
                    <a:alpha val="100000"/>
                  </a:srgbClr>
                </a:solidFill>
                <a:latin typeface="Source Han Sans CN Bold"/>
                <a:ea typeface="Source Han Sans CN Bold"/>
                <a:cs typeface="Source Han Sans CN Bold"/>
                <a:sym typeface="+mn-ea"/>
              </a:rPr>
              <a:t>Free Resources </a:t>
            </a:r>
            <a:endParaRPr kumimoji="1" lang="en-US" altLang="zh-CN" sz="1600">
              <a:ln w="12700">
                <a:noFill/>
              </a:ln>
              <a:solidFill>
                <a:srgbClr val="714433">
                  <a:alpha val="100000"/>
                </a:srgbClr>
              </a:solidFill>
              <a:latin typeface="Source Han Sans CN Bold"/>
              <a:ea typeface="Source Han Sans CN Bold"/>
              <a:cs typeface="Source Han Sans CN Bold"/>
            </a:endParaRPr>
          </a:p>
        </p:txBody>
      </p:sp>
      <p:sp>
        <p:nvSpPr>
          <p:cNvPr id="8" name="标题 1"/>
          <p:cNvSpPr txBox="1"/>
          <p:nvPr/>
        </p:nvSpPr>
        <p:spPr>
          <a:xfrm>
            <a:off x="6311900" y="3091695"/>
            <a:ext cx="41529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Example</a:t>
            </a:r>
            <a:endParaRPr kumimoji="1" lang="zh-CN" altLang="en-US"/>
          </a:p>
        </p:txBody>
      </p:sp>
      <p:sp>
        <p:nvSpPr>
          <p:cNvPr id="9" name="标题 1"/>
          <p:cNvSpPr txBox="1"/>
          <p:nvPr/>
        </p:nvSpPr>
        <p:spPr>
          <a:xfrm>
            <a:off x="1727200" y="3941533"/>
            <a:ext cx="4114800" cy="2108637"/>
          </a:xfrm>
          <a:prstGeom prst="rect">
            <a:avLst/>
          </a:prstGeom>
          <a:noFill/>
          <a:ln>
            <a:noFill/>
          </a:ln>
        </p:spPr>
        <p:txBody>
          <a:bodyPr vert="horz" wrap="square" lIns="0" tIns="36000" rIns="0" bIns="36000" rtlCol="0" anchor="t"/>
          <a:lstStyle/>
          <a:p>
            <a:pPr algn="ctr">
              <a:lnSpc>
                <a:spcPct val="150000"/>
              </a:lnSpc>
            </a:pPr>
            <a:r>
              <a:rPr lang="en-US">
                <a:latin typeface="宋体" charset="0"/>
                <a:sym typeface="+mn-ea"/>
              </a:rPr>
              <a:t>There are many free resources available online, including tutorials, video lectures, and interactive coding platforms. Websites like GeeksforGeeks, Codecademy, and YouTube can be very helpful.</a:t>
            </a:r>
            <a:endParaRPr kumimoji="1" lang="en-US" altLang="en-US">
              <a:latin typeface="宋体" charset="0"/>
              <a:cs typeface="Times New Roman" panose="02020603050405020304" charset="0"/>
              <a:sym typeface="+mn-ea"/>
            </a:endParaRPr>
          </a:p>
        </p:txBody>
      </p:sp>
      <p:sp>
        <p:nvSpPr>
          <p:cNvPr id="10" name="标题 1"/>
          <p:cNvSpPr txBox="1"/>
          <p:nvPr/>
        </p:nvSpPr>
        <p:spPr>
          <a:xfrm>
            <a:off x="6305963" y="3943464"/>
            <a:ext cx="4157873" cy="2106706"/>
          </a:xfrm>
          <a:prstGeom prst="rect">
            <a:avLst/>
          </a:prstGeom>
          <a:noFill/>
          <a:ln>
            <a:noFill/>
          </a:ln>
        </p:spPr>
        <p:txBody>
          <a:bodyPr vert="horz" wrap="square" lIns="0" tIns="36000" rIns="0" bIns="36000" rtlCol="0" anchor="t"/>
          <a:lstStyle/>
          <a:p>
            <a:pPr algn="ctr">
              <a:lnSpc>
                <a:spcPct val="150000"/>
              </a:lnSpc>
            </a:pPr>
            <a:r>
              <a:rPr lang="en-US">
                <a:latin typeface="宋体" charset="0"/>
                <a:sym typeface="+mn-ea"/>
              </a:rPr>
              <a:t>Follow a step-by-step tutorial on Codecademy to learn about pointers in C. Practice the examples provided and try to modify them to deepen your understanding.</a:t>
            </a:r>
            <a:endParaRPr lang="en-US">
              <a:latin typeface="宋体" charset="0"/>
              <a:cs typeface="Times New Roman" panose="02020603050405020304" charset="0"/>
              <a:sym typeface="+mn-ea"/>
            </a:endParaRPr>
          </a:p>
          <a:p>
            <a:pPr algn="ctr">
              <a:lnSpc>
                <a:spcPct val="150000"/>
              </a:lnSpc>
            </a:pP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a:p>
            <a:pPr algn="ctr">
              <a:lnSpc>
                <a:spcPct val="150000"/>
              </a:lnSpc>
            </a:pP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a:p>
            <a:pPr algn="ctr">
              <a:lnSpc>
                <a:spcPct val="150000"/>
              </a:lnSpc>
            </a:pPr>
            <a:endParaRPr kumimoji="1" lang="en-US" altLang="en-US">
              <a:latin typeface="宋体" charset="0"/>
              <a:cs typeface="Times New Roman" panose="02020603050405020304" charset="0"/>
              <a:sym typeface="+mn-ea"/>
            </a:endParaRPr>
          </a:p>
        </p:txBody>
      </p:sp>
      <p:sp>
        <p:nvSpPr>
          <p:cNvPr id="11" name="标题 1"/>
          <p:cNvSpPr txBox="1"/>
          <p:nvPr/>
        </p:nvSpPr>
        <p:spPr>
          <a:xfrm>
            <a:off x="5768420" y="1848313"/>
            <a:ext cx="660334" cy="651496"/>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buClrTx/>
              <a:buSzTx/>
              <a:buFontTx/>
            </a:pPr>
            <a:r>
              <a:rPr kumimoji="1" lang="en-US" altLang="zh-CN" sz="2800">
                <a:ln w="12700">
                  <a:noFill/>
                </a:ln>
                <a:solidFill>
                  <a:srgbClr val="262626">
                    <a:alpha val="100000"/>
                  </a:srgbClr>
                </a:solidFill>
                <a:latin typeface="Source Han Sans CN Bold"/>
                <a:ea typeface="Source Han Sans CN Bold"/>
                <a:cs typeface="Source Han Sans CN Bold"/>
                <a:sym typeface="+mn-ea"/>
              </a:rPr>
              <a:t>3.   </a:t>
            </a:r>
            <a:r>
              <a:rPr kumimoji="1" lang="en-US" altLang="zh-CN" sz="2800">
                <a:ln w="12700">
                  <a:noFill/>
                </a:ln>
                <a:solidFill>
                  <a:srgbClr val="262626">
                    <a:alpha val="100000"/>
                  </a:srgbClr>
                </a:solidFill>
                <a:latin typeface="Source Han Sans CN Bold"/>
                <a:ea typeface="Source Han Sans CN Bold"/>
                <a:cs typeface="Source Han Sans CN Bold"/>
                <a:sym typeface="+mn-ea"/>
              </a:rPr>
              <a:t>Use Online Resources and Tutorials</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816717" y="1949532"/>
            <a:ext cx="6558566" cy="1475051"/>
          </a:xfrm>
          <a:prstGeom prst="triangle">
            <a:avLst/>
          </a:prstGeom>
          <a:gradFill>
            <a:gsLst>
              <a:gs pos="8000">
                <a:schemeClr val="accent1">
                  <a:lumMod val="60000"/>
                  <a:lumOff val="40000"/>
                  <a:alpha val="100000"/>
                </a:schemeClr>
              </a:gs>
              <a:gs pos="71000">
                <a:schemeClr val="accent1">
                  <a:lumMod val="20000"/>
                  <a:lumOff val="80000"/>
                  <a:alpha val="0"/>
                </a:schemeClr>
              </a:gs>
            </a:gsLst>
            <a:lin ang="5400000" scaled="0"/>
          </a:gradFill>
          <a:ln cap="sq">
            <a:noFill/>
            <a:prstDash val="solid"/>
            <a:miter/>
          </a:ln>
          <a:effectLst/>
        </p:spPr>
        <p:txBody>
          <a:bodyPr vert="horz" wrap="square" lIns="274320" tIns="0" rIns="274320" bIns="1280160" rtlCol="0" anchor="b"/>
          <a:lstStyle/>
          <a:p>
            <a:pPr algn="ctr">
              <a:lnSpc>
                <a:spcPct val="130000"/>
              </a:lnSpc>
            </a:pPr>
            <a:endParaRPr kumimoji="1" lang="zh-CN" altLang="en-US"/>
          </a:p>
        </p:txBody>
      </p:sp>
      <p:sp>
        <p:nvSpPr>
          <p:cNvPr id="4" name="标题 1"/>
          <p:cNvSpPr txBox="1"/>
          <p:nvPr/>
        </p:nvSpPr>
        <p:spPr>
          <a:xfrm>
            <a:off x="63627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a:off x="17399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6" name="标题 1"/>
          <p:cNvSpPr txBox="1"/>
          <p:nvPr/>
        </p:nvSpPr>
        <p:spPr>
          <a:xfrm>
            <a:off x="5476875" y="1548087"/>
            <a:ext cx="1238250" cy="1238250"/>
          </a:xfrm>
          <a:prstGeom prst="ellipse">
            <a:avLst/>
          </a:prstGeom>
          <a:solidFill>
            <a:schemeClr val="accent1"/>
          </a:solidFill>
          <a:ln cap="sq">
            <a:noFill/>
            <a:prstDash val="solid"/>
            <a:miter/>
          </a:ln>
          <a:effectLst>
            <a:outerShdw blurRad="762000" dist="254000" dir="5400000" algn="ctr" rotWithShape="0">
              <a:srgbClr val="000000">
                <a:alpha val="30000"/>
              </a:srgb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1727200" y="3091695"/>
            <a:ext cx="41148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buClrTx/>
              <a:buSzTx/>
              <a:buFontTx/>
            </a:pPr>
            <a:r>
              <a:rPr kumimoji="1" lang="en-US" altLang="zh-CN" sz="1600">
                <a:ln w="12700">
                  <a:noFill/>
                </a:ln>
                <a:solidFill>
                  <a:srgbClr val="714433">
                    <a:alpha val="100000"/>
                  </a:srgbClr>
                </a:solidFill>
                <a:latin typeface="Source Han Sans CN Bold"/>
                <a:ea typeface="Source Han Sans CN Bold"/>
                <a:cs typeface="Source Han Sans CN Bold"/>
                <a:sym typeface="+mn-ea"/>
              </a:rPr>
              <a:t>S</a:t>
            </a:r>
            <a:r>
              <a:rPr kumimoji="1" lang="en-US" altLang="zh-CN" sz="1600">
                <a:ln w="12700">
                  <a:noFill/>
                </a:ln>
                <a:solidFill>
                  <a:srgbClr val="714433">
                    <a:alpha val="100000"/>
                  </a:srgbClr>
                </a:solidFill>
                <a:latin typeface="Source Han Sans CN Bold"/>
                <a:ea typeface="Source Han Sans CN Bold"/>
                <a:cs typeface="Source Han Sans CN Bold"/>
                <a:sym typeface="+mn-ea"/>
              </a:rPr>
              <a:t>mall Projects</a:t>
            </a:r>
            <a:endParaRPr kumimoji="1" lang="en-US" altLang="zh-CN" sz="1600">
              <a:ln w="12700">
                <a:noFill/>
              </a:ln>
              <a:solidFill>
                <a:srgbClr val="714433">
                  <a:alpha val="100000"/>
                </a:srgbClr>
              </a:solidFill>
              <a:latin typeface="Source Han Sans CN Bold"/>
              <a:ea typeface="Source Han Sans CN Bold"/>
              <a:cs typeface="Source Han Sans CN Bold"/>
            </a:endParaRPr>
          </a:p>
        </p:txBody>
      </p:sp>
      <p:sp>
        <p:nvSpPr>
          <p:cNvPr id="8" name="标题 1"/>
          <p:cNvSpPr txBox="1"/>
          <p:nvPr/>
        </p:nvSpPr>
        <p:spPr>
          <a:xfrm>
            <a:off x="6311900" y="3091695"/>
            <a:ext cx="41529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Example</a:t>
            </a:r>
            <a:endParaRPr kumimoji="1" lang="zh-CN" altLang="en-US"/>
          </a:p>
        </p:txBody>
      </p:sp>
      <p:sp>
        <p:nvSpPr>
          <p:cNvPr id="9" name="标题 1"/>
          <p:cNvSpPr txBox="1"/>
          <p:nvPr/>
        </p:nvSpPr>
        <p:spPr>
          <a:xfrm>
            <a:off x="1727200" y="3941533"/>
            <a:ext cx="4114800" cy="2108637"/>
          </a:xfrm>
          <a:prstGeom prst="rect">
            <a:avLst/>
          </a:prstGeom>
          <a:noFill/>
          <a:ln>
            <a:noFill/>
          </a:ln>
        </p:spPr>
        <p:txBody>
          <a:bodyPr vert="horz" wrap="square" lIns="0" tIns="36000" rIns="0" bIns="36000" rtlCol="0" anchor="t"/>
          <a:lstStyle/>
          <a:p>
            <a:pPr algn="ctr">
              <a:lnSpc>
                <a:spcPct val="150000"/>
              </a:lnSpc>
            </a:pPr>
            <a:r>
              <a:rPr lang="en-US">
                <a:latin typeface="宋体" charset="0"/>
                <a:cs typeface="Times New Roman" panose="02020603050405020304" charset="0"/>
                <a:sym typeface="+mn-ea"/>
              </a:rPr>
              <a:t> </a:t>
            </a:r>
            <a:r>
              <a:rPr lang="en-US">
                <a:latin typeface="宋体" charset="0"/>
                <a:sym typeface="+mn-ea"/>
              </a:rPr>
              <a:t>Applying what you</a:t>
            </a:r>
            <a:r>
              <a:rPr lang="zh-CN" altLang="en-US">
                <a:latin typeface="宋体" charset="0"/>
                <a:sym typeface="+mn-ea"/>
              </a:rPr>
              <a:t>‘</a:t>
            </a:r>
            <a:r>
              <a:rPr lang="en-US">
                <a:latin typeface="宋体" charset="0"/>
                <a:sym typeface="+mn-ea"/>
              </a:rPr>
              <a:t>ve learned in small projects can reinforce your knowledge and give you practical experience. Start with simple projects like a calculator or a to-do list program.</a:t>
            </a: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p:txBody>
      </p:sp>
      <p:sp>
        <p:nvSpPr>
          <p:cNvPr id="10" name="标题 1"/>
          <p:cNvSpPr txBox="1"/>
          <p:nvPr/>
        </p:nvSpPr>
        <p:spPr>
          <a:xfrm>
            <a:off x="6305963" y="3943464"/>
            <a:ext cx="4157873" cy="2106706"/>
          </a:xfrm>
          <a:prstGeom prst="rect">
            <a:avLst/>
          </a:prstGeom>
          <a:noFill/>
          <a:ln>
            <a:noFill/>
          </a:ln>
        </p:spPr>
        <p:txBody>
          <a:bodyPr vert="horz" wrap="square" lIns="0" tIns="36000" rIns="0" bIns="36000" rtlCol="0" anchor="t"/>
          <a:lstStyle/>
          <a:p>
            <a:pPr algn="ctr">
              <a:lnSpc>
                <a:spcPct val="150000"/>
              </a:lnSpc>
            </a:pPr>
            <a:r>
              <a:rPr lang="en-US">
                <a:latin typeface="宋体" charset="0"/>
                <a:sym typeface="+mn-ea"/>
              </a:rPr>
              <a:t>Create a simple calculator that can perform addition, subtraction, multiplication, and division. This will help you practice functions, user input, and basic arithmetic operations.</a:t>
            </a:r>
            <a:endParaRPr kumimoji="1" lang="en-US" altLang="en-US">
              <a:latin typeface="宋体" charset="0"/>
              <a:cs typeface="Times New Roman" panose="02020603050405020304" charset="0"/>
              <a:sym typeface="+mn-ea"/>
            </a:endParaRPr>
          </a:p>
          <a:p>
            <a:pPr algn="ctr">
              <a:lnSpc>
                <a:spcPct val="150000"/>
              </a:lnSpc>
            </a:pPr>
            <a:r>
              <a:rPr lang="en-US">
                <a:latin typeface="宋体" charset="0"/>
                <a:cs typeface="Times New Roman" panose="02020603050405020304" charset="0"/>
                <a:sym typeface="+mn-ea"/>
              </a:rPr>
              <a:t> </a:t>
            </a:r>
            <a:endParaRPr kumimoji="1" lang="en-US" altLang="en-US">
              <a:latin typeface="宋体" charset="0"/>
              <a:cs typeface="Times New Roman" panose="02020603050405020304" charset="0"/>
              <a:sym typeface="+mn-ea"/>
            </a:endParaRPr>
          </a:p>
          <a:p>
            <a:pPr algn="ctr">
              <a:lnSpc>
                <a:spcPct val="150000"/>
              </a:lnSpc>
            </a:pPr>
            <a:endParaRPr kumimoji="1" lang="en-US" altLang="en-US">
              <a:latin typeface="宋体" charset="0"/>
              <a:cs typeface="Times New Roman" panose="02020603050405020304" charset="0"/>
              <a:sym typeface="+mn-ea"/>
            </a:endParaRPr>
          </a:p>
        </p:txBody>
      </p:sp>
      <p:sp>
        <p:nvSpPr>
          <p:cNvPr id="11" name="标题 1"/>
          <p:cNvSpPr txBox="1"/>
          <p:nvPr/>
        </p:nvSpPr>
        <p:spPr>
          <a:xfrm>
            <a:off x="5768420" y="1848313"/>
            <a:ext cx="660334" cy="651496"/>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buClrTx/>
              <a:buSzTx/>
              <a:buFontTx/>
            </a:pPr>
            <a:r>
              <a:rPr kumimoji="1" lang="en-US" altLang="zh-CN" sz="2800">
                <a:ln w="12700">
                  <a:noFill/>
                </a:ln>
                <a:solidFill>
                  <a:srgbClr val="262626">
                    <a:alpha val="100000"/>
                  </a:srgbClr>
                </a:solidFill>
                <a:latin typeface="Source Han Sans CN Bold"/>
                <a:ea typeface="Source Han Sans CN Bold"/>
                <a:cs typeface="Source Han Sans CN Bold"/>
                <a:sym typeface="+mn-ea"/>
              </a:rPr>
              <a:t>4.   </a:t>
            </a:r>
            <a:r>
              <a:rPr kumimoji="1" lang="en-US" altLang="zh-CN" sz="2800">
                <a:ln w="12700">
                  <a:noFill/>
                </a:ln>
                <a:solidFill>
                  <a:srgbClr val="262626">
                    <a:alpha val="100000"/>
                  </a:srgbClr>
                </a:solidFill>
                <a:latin typeface="Source Han Sans CN Bold"/>
                <a:ea typeface="Source Han Sans CN Bold"/>
                <a:cs typeface="Source Han Sans CN Bold"/>
                <a:sym typeface="+mn-ea"/>
              </a:rPr>
              <a:t>Work on Small Projects</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816717" y="1949532"/>
            <a:ext cx="6558566" cy="1475051"/>
          </a:xfrm>
          <a:prstGeom prst="triangle">
            <a:avLst/>
          </a:prstGeom>
          <a:gradFill>
            <a:gsLst>
              <a:gs pos="8000">
                <a:schemeClr val="accent1">
                  <a:lumMod val="60000"/>
                  <a:lumOff val="40000"/>
                  <a:alpha val="100000"/>
                </a:schemeClr>
              </a:gs>
              <a:gs pos="71000">
                <a:schemeClr val="accent1">
                  <a:lumMod val="20000"/>
                  <a:lumOff val="80000"/>
                  <a:alpha val="0"/>
                </a:schemeClr>
              </a:gs>
            </a:gsLst>
            <a:lin ang="5400000" scaled="0"/>
          </a:gradFill>
          <a:ln cap="sq">
            <a:noFill/>
            <a:prstDash val="solid"/>
            <a:miter/>
          </a:ln>
          <a:effectLst/>
        </p:spPr>
        <p:txBody>
          <a:bodyPr vert="horz" wrap="square" lIns="274320" tIns="0" rIns="274320" bIns="1280160" rtlCol="0" anchor="b"/>
          <a:lstStyle/>
          <a:p>
            <a:pPr algn="ctr">
              <a:lnSpc>
                <a:spcPct val="130000"/>
              </a:lnSpc>
            </a:pPr>
            <a:endParaRPr kumimoji="1" lang="zh-CN" altLang="en-US"/>
          </a:p>
        </p:txBody>
      </p:sp>
      <p:sp>
        <p:nvSpPr>
          <p:cNvPr id="4" name="标题 1"/>
          <p:cNvSpPr txBox="1"/>
          <p:nvPr/>
        </p:nvSpPr>
        <p:spPr>
          <a:xfrm>
            <a:off x="63627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5" name="标题 1"/>
          <p:cNvSpPr txBox="1"/>
          <p:nvPr/>
        </p:nvSpPr>
        <p:spPr>
          <a:xfrm>
            <a:off x="1739900" y="3048000"/>
            <a:ext cx="4102100" cy="762000"/>
          </a:xfrm>
          <a:prstGeom prst="rect">
            <a:avLst/>
          </a:prstGeom>
          <a:solidFill>
            <a:schemeClr val="bg1"/>
          </a:solidFill>
        </p:spPr>
        <p:txBody>
          <a:bodyPr vert="horz" wrap="square" lIns="0" tIns="0" rIns="0" bIns="0" rtlCol="0" anchor="ctr"/>
          <a:lstStyle/>
          <a:p>
            <a:pPr algn="ctr">
              <a:lnSpc>
                <a:spcPct val="100000"/>
              </a:lnSpc>
            </a:pPr>
            <a:endParaRPr kumimoji="1" lang="zh-CN" altLang="en-US"/>
          </a:p>
        </p:txBody>
      </p:sp>
      <p:sp>
        <p:nvSpPr>
          <p:cNvPr id="6" name="标题 1"/>
          <p:cNvSpPr txBox="1"/>
          <p:nvPr/>
        </p:nvSpPr>
        <p:spPr>
          <a:xfrm>
            <a:off x="5476875" y="1548087"/>
            <a:ext cx="1238250" cy="1238250"/>
          </a:xfrm>
          <a:prstGeom prst="ellipse">
            <a:avLst/>
          </a:prstGeom>
          <a:solidFill>
            <a:schemeClr val="accent1"/>
          </a:solidFill>
          <a:ln cap="sq">
            <a:noFill/>
            <a:prstDash val="solid"/>
            <a:miter/>
          </a:ln>
          <a:effectLst>
            <a:outerShdw blurRad="762000" dist="254000" dir="5400000" algn="ctr" rotWithShape="0">
              <a:srgbClr val="000000">
                <a:alpha val="30000"/>
              </a:srgbClr>
            </a:outerShdw>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1727200" y="3130430"/>
            <a:ext cx="41148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buClrTx/>
              <a:buSzTx/>
              <a:buFontTx/>
            </a:pPr>
            <a:r>
              <a:rPr kumimoji="1" lang="en-US" altLang="zh-CN" sz="1600">
                <a:ln w="12700">
                  <a:noFill/>
                </a:ln>
                <a:solidFill>
                  <a:srgbClr val="714433">
                    <a:alpha val="100000"/>
                  </a:srgbClr>
                </a:solidFill>
                <a:latin typeface="Source Han Sans CN Bold"/>
                <a:ea typeface="Source Han Sans CN Bold"/>
                <a:cs typeface="Source Han Sans CN Bold"/>
                <a:sym typeface="+mn-ea"/>
              </a:rPr>
              <a:t>Reading Code </a:t>
            </a:r>
            <a:endParaRPr kumimoji="1" lang="en-US" altLang="zh-CN" sz="1600">
              <a:ln w="12700">
                <a:noFill/>
              </a:ln>
              <a:solidFill>
                <a:srgbClr val="714433">
                  <a:alpha val="100000"/>
                </a:srgbClr>
              </a:solidFill>
              <a:latin typeface="Source Han Sans CN Bold"/>
              <a:ea typeface="Source Han Sans CN Bold"/>
              <a:cs typeface="Source Han Sans CN Bold"/>
            </a:endParaRPr>
          </a:p>
        </p:txBody>
      </p:sp>
      <p:sp>
        <p:nvSpPr>
          <p:cNvPr id="8" name="标题 1"/>
          <p:cNvSpPr txBox="1"/>
          <p:nvPr/>
        </p:nvSpPr>
        <p:spPr>
          <a:xfrm>
            <a:off x="6311900" y="3091695"/>
            <a:ext cx="4152900" cy="679763"/>
          </a:xfrm>
          <a:prstGeom prst="rect">
            <a:avLst/>
          </a:prstGeom>
          <a:noFill/>
          <a:ln cap="sq">
            <a:noFill/>
            <a:prstDash val="solid"/>
            <a:miter/>
          </a:ln>
          <a:effectLst>
            <a:outerShdw blurRad="762000" dist="254000" dir="5400000" algn="ctr" rotWithShape="0">
              <a:srgbClr val="000000">
                <a:alpha val="10000"/>
              </a:srgbClr>
            </a:outerShdw>
          </a:effectLst>
        </p:spPr>
        <p:txBody>
          <a:bodyPr vert="horz" wrap="square" lIns="0" tIns="0" rIns="0" bIns="0" rtlCol="0" anchor="ctr"/>
          <a:lstStyle/>
          <a:p>
            <a:pPr algn="ctr">
              <a:lnSpc>
                <a:spcPct val="130000"/>
              </a:lnSpc>
            </a:pPr>
            <a:r>
              <a:rPr kumimoji="1" lang="en-US" altLang="zh-CN" sz="1600">
                <a:ln w="12700">
                  <a:noFill/>
                </a:ln>
                <a:solidFill>
                  <a:srgbClr val="714433">
                    <a:alpha val="100000"/>
                  </a:srgbClr>
                </a:solidFill>
                <a:latin typeface="Source Han Sans CN Bold"/>
                <a:ea typeface="Source Han Sans CN Bold"/>
                <a:cs typeface="Source Han Sans CN Bold"/>
                <a:sym typeface="+mn-ea"/>
              </a:rPr>
              <a:t>Example</a:t>
            </a:r>
            <a:endParaRPr kumimoji="1" lang="zh-CN" altLang="en-US"/>
          </a:p>
        </p:txBody>
      </p:sp>
      <p:sp>
        <p:nvSpPr>
          <p:cNvPr id="9" name="标题 1"/>
          <p:cNvSpPr txBox="1"/>
          <p:nvPr/>
        </p:nvSpPr>
        <p:spPr>
          <a:xfrm>
            <a:off x="1727200" y="3941533"/>
            <a:ext cx="4114800" cy="2108637"/>
          </a:xfrm>
          <a:prstGeom prst="rect">
            <a:avLst/>
          </a:prstGeom>
          <a:noFill/>
          <a:ln>
            <a:noFill/>
          </a:ln>
        </p:spPr>
        <p:txBody>
          <a:bodyPr vert="horz" wrap="square" lIns="0" tIns="36000" rIns="0" bIns="36000" rtlCol="0" anchor="t"/>
          <a:lstStyle/>
          <a:p>
            <a:pPr marL="0" indent="0" algn="ctr"/>
            <a:r>
              <a:rPr lang="en-US">
                <a:latin typeface="宋体" charset="0"/>
                <a:sym typeface="+mn-ea"/>
              </a:rPr>
              <a:t>Reading code written by others can help you understand different coding styles and techniques. Look for open-source C projects or example code online.</a:t>
            </a:r>
            <a:endParaRPr kumimoji="1" lang="en-US" altLang="en-US">
              <a:latin typeface="宋体" charset="0"/>
              <a:cs typeface="Times New Roman" panose="02020603050405020304" charset="0"/>
              <a:sym typeface="+mn-ea"/>
            </a:endParaRPr>
          </a:p>
        </p:txBody>
      </p:sp>
      <p:sp>
        <p:nvSpPr>
          <p:cNvPr id="10" name="标题 1"/>
          <p:cNvSpPr txBox="1"/>
          <p:nvPr/>
        </p:nvSpPr>
        <p:spPr>
          <a:xfrm>
            <a:off x="6305963" y="3943464"/>
            <a:ext cx="4157873" cy="2106706"/>
          </a:xfrm>
          <a:prstGeom prst="rect">
            <a:avLst/>
          </a:prstGeom>
          <a:noFill/>
          <a:ln>
            <a:noFill/>
          </a:ln>
        </p:spPr>
        <p:txBody>
          <a:bodyPr vert="horz" wrap="square" lIns="0" tIns="36000" rIns="0" bIns="36000" rtlCol="0" anchor="t"/>
          <a:lstStyle/>
          <a:p>
            <a:pPr marL="0" indent="0" algn="ctr"/>
            <a:r>
              <a:rPr lang="en-US">
                <a:latin typeface="宋体" charset="0"/>
                <a:sym typeface="+mn-ea"/>
              </a:rPr>
              <a:t>Find a simple C program on GitHub and try to understand how it works. Modify the code to add new features or fix bugs. This will help you learn how to debug and improve your coding skills.</a:t>
            </a:r>
            <a:endParaRPr kumimoji="1" lang="en-US" altLang="en-US">
              <a:latin typeface="宋体" charset="0"/>
              <a:cs typeface="Times New Roman" panose="02020603050405020304" charset="0"/>
              <a:sym typeface="+mn-ea"/>
            </a:endParaRPr>
          </a:p>
        </p:txBody>
      </p:sp>
      <p:sp>
        <p:nvSpPr>
          <p:cNvPr id="11" name="标题 1"/>
          <p:cNvSpPr txBox="1"/>
          <p:nvPr/>
        </p:nvSpPr>
        <p:spPr>
          <a:xfrm>
            <a:off x="5768420" y="1848313"/>
            <a:ext cx="660334" cy="651496"/>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buClrTx/>
              <a:buSzTx/>
              <a:buFontTx/>
            </a:pPr>
            <a:r>
              <a:rPr kumimoji="1" lang="en-US" altLang="zh-CN" sz="2800">
                <a:ln w="12700">
                  <a:noFill/>
                </a:ln>
                <a:solidFill>
                  <a:srgbClr val="262626">
                    <a:alpha val="100000"/>
                  </a:srgbClr>
                </a:solidFill>
                <a:latin typeface="Source Han Sans CN Bold"/>
                <a:ea typeface="Source Han Sans CN Bold"/>
                <a:cs typeface="Source Han Sans CN Bold"/>
                <a:sym typeface="+mn-ea"/>
              </a:rPr>
              <a:t>5.   </a:t>
            </a:r>
            <a:r>
              <a:rPr kumimoji="1" lang="en-US" altLang="zh-CN" sz="2800">
                <a:ln w="12700">
                  <a:noFill/>
                </a:ln>
                <a:solidFill>
                  <a:srgbClr val="262626">
                    <a:alpha val="100000"/>
                  </a:srgbClr>
                </a:solidFill>
                <a:latin typeface="Source Han Sans CN Bold"/>
                <a:ea typeface="Source Han Sans CN Bold"/>
                <a:cs typeface="Source Han Sans CN Bold"/>
                <a:sym typeface="+mn-ea"/>
              </a:rPr>
              <a:t>Read and Analyze Code</a:t>
            </a:r>
            <a:endParaRPr kumimoji="1" lang="en-US" altLang="zh-CN" sz="2800">
              <a:ln w="12700">
                <a:noFill/>
              </a:ln>
              <a:solidFill>
                <a:srgbClr val="262626">
                  <a:alpha val="100000"/>
                </a:srgbClr>
              </a:solidFill>
              <a:latin typeface="Source Han Sans CN Bold"/>
              <a:ea typeface="Source Han Sans CN Bold"/>
              <a:cs typeface="Source Han Sans CN Bo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010260" y="1627463"/>
            <a:ext cx="10199872" cy="1801537"/>
          </a:xfrm>
          <a:prstGeom prst="roundRect">
            <a:avLst>
              <a:gd name="adj" fmla="val 6565"/>
            </a:avLst>
          </a:prstGeom>
          <a:solidFill>
            <a:schemeClr val="bg1"/>
          </a:solidFill>
          <a:ln w="12700" cap="sq">
            <a:solidFill>
              <a:schemeClr val="accent1"/>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010260" y="3922598"/>
            <a:ext cx="10199872" cy="1801537"/>
          </a:xfrm>
          <a:prstGeom prst="roundRect">
            <a:avLst>
              <a:gd name="adj" fmla="val 6565"/>
            </a:avLst>
          </a:prstGeom>
          <a:solidFill>
            <a:schemeClr val="bg1"/>
          </a:solidFill>
          <a:ln w="12700" cap="sq">
            <a:solidFill>
              <a:schemeClr val="accent1"/>
            </a:solidFill>
            <a:miter/>
          </a:ln>
          <a:effectLst>
            <a:outerShdw blurRad="495300" dist="177800" dir="2700000" sx="99000" sy="99000" algn="tl" rotWithShape="0">
              <a:schemeClr val="accent2">
                <a:lumMod val="50000"/>
                <a:alpha val="23000"/>
              </a:schemeClr>
            </a:outerShdw>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767556" y="1816768"/>
            <a:ext cx="735263" cy="601579"/>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767556" y="4138864"/>
            <a:ext cx="735263" cy="601579"/>
          </a:xfrm>
          <a:prstGeom prst="flowChartPunchedTape">
            <a:avLst/>
          </a:prstGeom>
          <a:gradFill>
            <a:gsLst>
              <a:gs pos="0">
                <a:schemeClr val="accent1"/>
              </a:gs>
              <a:gs pos="91000">
                <a:schemeClr val="accent1"/>
              </a:gs>
            </a:gsLst>
            <a:lin ang="2700000" scaled="0"/>
          </a:gradFill>
          <a:ln w="12700" cap="sq">
            <a:noFill/>
            <a:miter/>
          </a:ln>
          <a:effectLst>
            <a:outerShdw blurRad="381000" dist="38100" dir="2700000" algn="tl" rotWithShape="0">
              <a:schemeClr val="accent1">
                <a:lumMod val="75000"/>
                <a:alpha val="23000"/>
              </a:schemeClr>
            </a:outerShdw>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1948990" y="1821605"/>
            <a:ext cx="881840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714433">
                    <a:alpha val="100000"/>
                  </a:srgbClr>
                </a:solidFill>
                <a:latin typeface="Source Han Sans CN Bold"/>
                <a:ea typeface="Source Han Sans CN Bold"/>
                <a:cs typeface="Source Han Sans CN Bold"/>
              </a:rPr>
              <a:t>Use Debugging Tools</a:t>
            </a:r>
            <a:endParaRPr kumimoji="1" lang="zh-CN" altLang="en-US"/>
          </a:p>
        </p:txBody>
      </p:sp>
      <p:sp>
        <p:nvSpPr>
          <p:cNvPr id="8" name="标题 1"/>
          <p:cNvSpPr txBox="1"/>
          <p:nvPr/>
        </p:nvSpPr>
        <p:spPr>
          <a:xfrm>
            <a:off x="1948989" y="2264085"/>
            <a:ext cx="8818402" cy="10454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Tools like GDB and IDE debuggers (e.g., Visual Studio Code, CLion) help identify and fix code errors.
They provide features like breakpoints, variable inspection, and stack tracing.</a:t>
            </a:r>
            <a:endParaRPr kumimoji="1" lang="zh-CN" altLang="en-US"/>
          </a:p>
        </p:txBody>
      </p:sp>
      <p:sp>
        <p:nvSpPr>
          <p:cNvPr id="9" name="标题 1"/>
          <p:cNvSpPr txBox="1"/>
          <p:nvPr/>
        </p:nvSpPr>
        <p:spPr>
          <a:xfrm>
            <a:off x="1948989" y="2176038"/>
            <a:ext cx="8818400"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1948990" y="4137868"/>
            <a:ext cx="8818400" cy="276999"/>
          </a:xfrm>
          <a:prstGeom prst="rect">
            <a:avLst/>
          </a:prstGeom>
          <a:noFill/>
          <a:ln>
            <a:noFill/>
          </a:ln>
        </p:spPr>
        <p:txBody>
          <a:bodyPr vert="horz" wrap="square" lIns="0" tIns="0" rIns="0" bIns="0" rtlCol="0" anchor="t"/>
          <a:lstStyle/>
          <a:p>
            <a:pPr algn="l">
              <a:lnSpc>
                <a:spcPct val="100000"/>
              </a:lnSpc>
            </a:pPr>
            <a:r>
              <a:rPr kumimoji="1" lang="en-US" altLang="zh-CN" sz="1600">
                <a:ln w="12700">
                  <a:noFill/>
                </a:ln>
                <a:solidFill>
                  <a:srgbClr val="714433">
                    <a:alpha val="100000"/>
                  </a:srgbClr>
                </a:solidFill>
                <a:latin typeface="Source Han Sans CN Bold"/>
                <a:ea typeface="Source Han Sans CN Bold"/>
                <a:cs typeface="Source Han Sans CN Bold"/>
              </a:rPr>
              <a:t>Analyze Error Messages</a:t>
            </a:r>
            <a:endParaRPr kumimoji="1" lang="zh-CN" altLang="en-US"/>
          </a:p>
        </p:txBody>
      </p:sp>
      <p:sp>
        <p:nvSpPr>
          <p:cNvPr id="11" name="标题 1"/>
          <p:cNvSpPr txBox="1"/>
          <p:nvPr/>
        </p:nvSpPr>
        <p:spPr>
          <a:xfrm>
            <a:off x="1948989" y="4599218"/>
            <a:ext cx="8818402" cy="95576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D0D0D">
                    <a:alpha val="100000"/>
                  </a:srgbClr>
                </a:solidFill>
                <a:latin typeface="Source Han Sans"/>
                <a:ea typeface="Source Han Sans"/>
                <a:cs typeface="Source Han Sans"/>
              </a:rPr>
              <a:t>Understanding error messages is crucial for effective debugging.
Analyzing them helps locate and resolve issues quickly.</a:t>
            </a:r>
            <a:endParaRPr kumimoji="1" lang="zh-CN" altLang="en-US"/>
          </a:p>
        </p:txBody>
      </p:sp>
      <p:sp>
        <p:nvSpPr>
          <p:cNvPr id="12" name="标题 1"/>
          <p:cNvSpPr txBox="1"/>
          <p:nvPr/>
        </p:nvSpPr>
        <p:spPr>
          <a:xfrm>
            <a:off x="1948989" y="4492301"/>
            <a:ext cx="8818400"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981868" y="2020800"/>
            <a:ext cx="219436" cy="192113"/>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553"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27290" y="4339500"/>
            <a:ext cx="203828" cy="192113"/>
          </a:xfrm>
          <a:custGeom>
            <a:avLst/>
            <a:gdLst>
              <a:gd name="connsiteX0" fmla="*/ 565749 w 763907"/>
              <a:gd name="connsiteY0" fmla="*/ 529546 h 720000"/>
              <a:gd name="connsiteX1" fmla="*/ 585849 w 763907"/>
              <a:gd name="connsiteY1" fmla="*/ 537865 h 720000"/>
              <a:gd name="connsiteX2" fmla="*/ 698960 w 763907"/>
              <a:gd name="connsiteY2" fmla="*/ 650977 h 720000"/>
              <a:gd name="connsiteX3" fmla="*/ 698960 w 763907"/>
              <a:gd name="connsiteY3" fmla="*/ 691178 h 720000"/>
              <a:gd name="connsiteX4" fmla="*/ 678860 w 763907"/>
              <a:gd name="connsiteY4" fmla="*/ 699521 h 720000"/>
              <a:gd name="connsiteX5" fmla="*/ 658760 w 763907"/>
              <a:gd name="connsiteY5" fmla="*/ 691178 h 720000"/>
              <a:gd name="connsiteX6" fmla="*/ 545648 w 763907"/>
              <a:gd name="connsiteY6" fmla="*/ 578066 h 720000"/>
              <a:gd name="connsiteX7" fmla="*/ 545648 w 763907"/>
              <a:gd name="connsiteY7" fmla="*/ 537865 h 720000"/>
              <a:gd name="connsiteX8" fmla="*/ 565749 w 763907"/>
              <a:gd name="connsiteY8" fmla="*/ 529546 h 720000"/>
              <a:gd name="connsiteX9" fmla="*/ 565749 w 763907"/>
              <a:gd name="connsiteY9" fmla="*/ 359807 h 720000"/>
              <a:gd name="connsiteX10" fmla="*/ 735464 w 763907"/>
              <a:gd name="connsiteY10" fmla="*/ 359807 h 720000"/>
              <a:gd name="connsiteX11" fmla="*/ 763907 w 763907"/>
              <a:gd name="connsiteY11" fmla="*/ 388251 h 720000"/>
              <a:gd name="connsiteX12" fmla="*/ 735464 w 763907"/>
              <a:gd name="connsiteY12" fmla="*/ 416695 h 720000"/>
              <a:gd name="connsiteX13" fmla="*/ 565749 w 763907"/>
              <a:gd name="connsiteY13" fmla="*/ 416695 h 720000"/>
              <a:gd name="connsiteX14" fmla="*/ 537305 w 763907"/>
              <a:gd name="connsiteY14" fmla="*/ 388251 h 720000"/>
              <a:gd name="connsiteX15" fmla="*/ 565749 w 763907"/>
              <a:gd name="connsiteY15" fmla="*/ 359807 h 720000"/>
              <a:gd name="connsiteX16" fmla="*/ 678860 w 763907"/>
              <a:gd name="connsiteY16" fmla="*/ 77005 h 720000"/>
              <a:gd name="connsiteX17" fmla="*/ 698960 w 763907"/>
              <a:gd name="connsiteY17" fmla="*/ 85325 h 720000"/>
              <a:gd name="connsiteX18" fmla="*/ 698960 w 763907"/>
              <a:gd name="connsiteY18" fmla="*/ 125525 h 720000"/>
              <a:gd name="connsiteX19" fmla="*/ 585849 w 763907"/>
              <a:gd name="connsiteY19" fmla="*/ 238636 h 720000"/>
              <a:gd name="connsiteX20" fmla="*/ 565749 w 763907"/>
              <a:gd name="connsiteY20" fmla="*/ 246980 h 720000"/>
              <a:gd name="connsiteX21" fmla="*/ 545648 w 763907"/>
              <a:gd name="connsiteY21" fmla="*/ 238636 h 720000"/>
              <a:gd name="connsiteX22" fmla="*/ 545648 w 763907"/>
              <a:gd name="connsiteY22" fmla="*/ 198436 h 720000"/>
              <a:gd name="connsiteX23" fmla="*/ 658760 w 763907"/>
              <a:gd name="connsiteY23" fmla="*/ 85325 h 720000"/>
              <a:gd name="connsiteX24" fmla="*/ 678860 w 763907"/>
              <a:gd name="connsiteY24" fmla="*/ 77005 h 720000"/>
              <a:gd name="connsiteX25" fmla="*/ 362802 w 763907"/>
              <a:gd name="connsiteY25" fmla="*/ 5 h 720000"/>
              <a:gd name="connsiteX26" fmla="*/ 422012 w 763907"/>
              <a:gd name="connsiteY26" fmla="*/ 16490 h 720000"/>
              <a:gd name="connsiteX27" fmla="*/ 481080 w 763907"/>
              <a:gd name="connsiteY27" fmla="*/ 119457 h 720000"/>
              <a:gd name="connsiteX28" fmla="*/ 481080 w 763907"/>
              <a:gd name="connsiteY28" fmla="*/ 600631 h 720000"/>
              <a:gd name="connsiteX29" fmla="*/ 422012 w 763907"/>
              <a:gd name="connsiteY29" fmla="*/ 703598 h 720000"/>
              <a:gd name="connsiteX30" fmla="*/ 361806 w 763907"/>
              <a:gd name="connsiteY30" fmla="*/ 720000 h 720000"/>
              <a:gd name="connsiteX31" fmla="*/ 303306 w 763907"/>
              <a:gd name="connsiteY31" fmla="*/ 704546 h 720000"/>
              <a:gd name="connsiteX32" fmla="*/ 60870 w 763907"/>
              <a:gd name="connsiteY32" fmla="*/ 568300 h 720000"/>
              <a:gd name="connsiteX33" fmla="*/ 0 w 763907"/>
              <a:gd name="connsiteY33" fmla="*/ 464291 h 720000"/>
              <a:gd name="connsiteX34" fmla="*/ 0 w 763907"/>
              <a:gd name="connsiteY34" fmla="*/ 255702 h 720000"/>
              <a:gd name="connsiteX35" fmla="*/ 60870 w 763907"/>
              <a:gd name="connsiteY35" fmla="*/ 151693 h 720000"/>
              <a:gd name="connsiteX36" fmla="*/ 303306 w 763907"/>
              <a:gd name="connsiteY36" fmla="*/ 15447 h 720000"/>
              <a:gd name="connsiteX37" fmla="*/ 362802 w 763907"/>
              <a:gd name="connsiteY37" fmla="*/ 5 h 720000"/>
            </a:gdLst>
            <a:ahLst/>
            <a:cxnLst/>
            <a:rect l="l" t="t" r="r" b="b"/>
            <a:pathLst>
              <a:path w="763907" h="720000">
                <a:moveTo>
                  <a:pt x="565749" y="529546"/>
                </a:moveTo>
                <a:cubicBezTo>
                  <a:pt x="573025" y="529546"/>
                  <a:pt x="580302" y="532319"/>
                  <a:pt x="585849" y="537865"/>
                </a:cubicBezTo>
                <a:lnTo>
                  <a:pt x="698960" y="650977"/>
                </a:lnTo>
                <a:cubicBezTo>
                  <a:pt x="710054" y="662070"/>
                  <a:pt x="710054" y="680084"/>
                  <a:pt x="698960" y="691178"/>
                </a:cubicBezTo>
                <a:cubicBezTo>
                  <a:pt x="693461" y="696677"/>
                  <a:pt x="686161" y="699521"/>
                  <a:pt x="678860" y="699521"/>
                </a:cubicBezTo>
                <a:cubicBezTo>
                  <a:pt x="671560" y="699521"/>
                  <a:pt x="664259" y="696771"/>
                  <a:pt x="658760" y="691178"/>
                </a:cubicBezTo>
                <a:lnTo>
                  <a:pt x="545648" y="578066"/>
                </a:lnTo>
                <a:cubicBezTo>
                  <a:pt x="534555" y="566973"/>
                  <a:pt x="534555" y="548959"/>
                  <a:pt x="545648" y="537865"/>
                </a:cubicBezTo>
                <a:cubicBezTo>
                  <a:pt x="551195" y="532319"/>
                  <a:pt x="558471" y="529546"/>
                  <a:pt x="565749" y="529546"/>
                </a:cubicBezTo>
                <a:close/>
                <a:moveTo>
                  <a:pt x="565749" y="359807"/>
                </a:moveTo>
                <a:lnTo>
                  <a:pt x="735464" y="359807"/>
                </a:lnTo>
                <a:cubicBezTo>
                  <a:pt x="751202" y="359807"/>
                  <a:pt x="763907" y="372512"/>
                  <a:pt x="763907" y="388251"/>
                </a:cubicBezTo>
                <a:cubicBezTo>
                  <a:pt x="763907" y="403990"/>
                  <a:pt x="751107" y="416695"/>
                  <a:pt x="735464" y="416695"/>
                </a:cubicBezTo>
                <a:lnTo>
                  <a:pt x="565749" y="416695"/>
                </a:lnTo>
                <a:cubicBezTo>
                  <a:pt x="550010" y="416695"/>
                  <a:pt x="537305" y="403990"/>
                  <a:pt x="537305" y="388251"/>
                </a:cubicBezTo>
                <a:cubicBezTo>
                  <a:pt x="537305" y="372512"/>
                  <a:pt x="550010" y="359807"/>
                  <a:pt x="565749" y="359807"/>
                </a:cubicBezTo>
                <a:close/>
                <a:moveTo>
                  <a:pt x="678860" y="77005"/>
                </a:moveTo>
                <a:cubicBezTo>
                  <a:pt x="686137" y="77005"/>
                  <a:pt x="693414" y="79778"/>
                  <a:pt x="698960" y="85325"/>
                </a:cubicBezTo>
                <a:cubicBezTo>
                  <a:pt x="710054" y="96418"/>
                  <a:pt x="710054" y="114432"/>
                  <a:pt x="698960" y="125525"/>
                </a:cubicBezTo>
                <a:lnTo>
                  <a:pt x="585849" y="238636"/>
                </a:lnTo>
                <a:cubicBezTo>
                  <a:pt x="580350" y="244231"/>
                  <a:pt x="573049" y="246980"/>
                  <a:pt x="565749" y="246980"/>
                </a:cubicBezTo>
                <a:cubicBezTo>
                  <a:pt x="558448" y="246980"/>
                  <a:pt x="551147" y="244231"/>
                  <a:pt x="545648" y="238636"/>
                </a:cubicBezTo>
                <a:cubicBezTo>
                  <a:pt x="534555" y="227543"/>
                  <a:pt x="534555" y="209529"/>
                  <a:pt x="545648" y="198436"/>
                </a:cubicBezTo>
                <a:lnTo>
                  <a:pt x="658760" y="85325"/>
                </a:lnTo>
                <a:cubicBezTo>
                  <a:pt x="664306" y="79778"/>
                  <a:pt x="671583" y="77005"/>
                  <a:pt x="678860" y="77005"/>
                </a:cubicBezTo>
                <a:close/>
                <a:moveTo>
                  <a:pt x="362802" y="5"/>
                </a:moveTo>
                <a:cubicBezTo>
                  <a:pt x="383186" y="183"/>
                  <a:pt x="403524" y="5682"/>
                  <a:pt x="422012" y="16490"/>
                </a:cubicBezTo>
                <a:cubicBezTo>
                  <a:pt x="458989" y="38108"/>
                  <a:pt x="481080" y="76601"/>
                  <a:pt x="481080" y="119457"/>
                </a:cubicBezTo>
                <a:lnTo>
                  <a:pt x="481080" y="600631"/>
                </a:lnTo>
                <a:cubicBezTo>
                  <a:pt x="481080" y="643486"/>
                  <a:pt x="458989" y="681980"/>
                  <a:pt x="422012" y="703598"/>
                </a:cubicBezTo>
                <a:cubicBezTo>
                  <a:pt x="403240" y="714501"/>
                  <a:pt x="382475" y="720000"/>
                  <a:pt x="361806" y="720000"/>
                </a:cubicBezTo>
                <a:cubicBezTo>
                  <a:pt x="341706" y="720000"/>
                  <a:pt x="321700" y="714881"/>
                  <a:pt x="303306" y="704546"/>
                </a:cubicBezTo>
                <a:lnTo>
                  <a:pt x="60870" y="568300"/>
                </a:lnTo>
                <a:cubicBezTo>
                  <a:pt x="23324" y="547157"/>
                  <a:pt x="0" y="507336"/>
                  <a:pt x="0" y="464291"/>
                </a:cubicBezTo>
                <a:lnTo>
                  <a:pt x="0" y="255702"/>
                </a:lnTo>
                <a:cubicBezTo>
                  <a:pt x="0" y="212657"/>
                  <a:pt x="23324" y="172742"/>
                  <a:pt x="60870" y="151693"/>
                </a:cubicBezTo>
                <a:lnTo>
                  <a:pt x="303306" y="15447"/>
                </a:lnTo>
                <a:cubicBezTo>
                  <a:pt x="321984" y="4970"/>
                  <a:pt x="342417" y="-173"/>
                  <a:pt x="362802" y="5"/>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5"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6. Master Debugging Techniques</a:t>
            </a:r>
            <a:endParaRPr kumimoji="1"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4869556" y="299771"/>
            <a:ext cx="824855" cy="824855"/>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flipV="1">
            <a:off x="480678" y="2902177"/>
            <a:ext cx="578357" cy="578357"/>
          </a:xfrm>
          <a:prstGeom prst="ellipse">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981701" y="2816136"/>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7"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07329" y="2013940"/>
            <a:ext cx="5938240" cy="3128139"/>
          </a:xfrm>
          <a:prstGeom prst="rect">
            <a:avLst/>
          </a:prstGeom>
          <a:noFill/>
          <a:ln>
            <a:noFill/>
          </a:ln>
          <a:effectLst/>
        </p:spPr>
        <p:txBody>
          <a:bodyPr vert="horz" wrap="square" lIns="84125" tIns="42062" rIns="84125" bIns="42062" rtlCol="0" anchor="ctr"/>
          <a:lstStyle/>
          <a:p>
            <a:pPr algn="l">
              <a:lnSpc>
                <a:spcPct val="130000"/>
              </a:lnSpc>
            </a:pPr>
            <a:r>
              <a:rPr kumimoji="1" lang="en-US" altLang="zh-CN" sz="88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rPr>
              <a:t>Thank You!</a:t>
            </a:r>
            <a:endParaRPr kumimoji="1" lang="en-US" altLang="zh-CN" sz="8800">
              <a:ln/>
              <a:solidFill>
                <a:schemeClr val="accent1"/>
              </a:solidFill>
              <a:effectLst>
                <a:outerShdw blurRad="38100" dist="25400" dir="5400000" algn="ctr" rotWithShape="0">
                  <a:srgbClr val="6E747A">
                    <a:alpha val="43000"/>
                    <a:alpha val="43000"/>
                  </a:srgbClr>
                </a:outerShdw>
              </a:effectLst>
              <a:latin typeface="OPPOSans B" panose="00020600040101010101" charset="-122"/>
              <a:ea typeface="OPPOSans B" panose="00020600040101010101" charset="-122"/>
              <a:cs typeface="OPPOSans B" panose="00020600040101010101" charset="-122"/>
            </a:endParaRPr>
          </a:p>
        </p:txBody>
      </p:sp>
      <p:sp>
        <p:nvSpPr>
          <p:cNvPr id="23"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5626752" y="1247990"/>
            <a:ext cx="107286" cy="810152"/>
          </a:xfrm>
          <a:custGeom>
            <a:avLst/>
            <a:gdLst>
              <a:gd name="connsiteX0" fmla="*/ 66369 w 132738"/>
              <a:gd name="connsiteY0" fmla="*/ 869608 h 1002346"/>
              <a:gd name="connsiteX1" fmla="*/ 132738 w 132738"/>
              <a:gd name="connsiteY1" fmla="*/ 935977 h 1002346"/>
              <a:gd name="connsiteX2" fmla="*/ 66369 w 132738"/>
              <a:gd name="connsiteY2" fmla="*/ 1002346 h 1002346"/>
              <a:gd name="connsiteX3" fmla="*/ 0 w 132738"/>
              <a:gd name="connsiteY3" fmla="*/ 935977 h 1002346"/>
              <a:gd name="connsiteX4" fmla="*/ 66369 w 132738"/>
              <a:gd name="connsiteY4" fmla="*/ 869608 h 1002346"/>
              <a:gd name="connsiteX5" fmla="*/ 66369 w 132738"/>
              <a:gd name="connsiteY5" fmla="*/ 652206 h 1002346"/>
              <a:gd name="connsiteX6" fmla="*/ 132738 w 132738"/>
              <a:gd name="connsiteY6" fmla="*/ 718575 h 1002346"/>
              <a:gd name="connsiteX7" fmla="*/ 66369 w 132738"/>
              <a:gd name="connsiteY7" fmla="*/ 784944 h 1002346"/>
              <a:gd name="connsiteX8" fmla="*/ 0 w 132738"/>
              <a:gd name="connsiteY8" fmla="*/ 718575 h 1002346"/>
              <a:gd name="connsiteX9" fmla="*/ 66369 w 132738"/>
              <a:gd name="connsiteY9" fmla="*/ 652206 h 1002346"/>
              <a:gd name="connsiteX10" fmla="*/ 66369 w 132738"/>
              <a:gd name="connsiteY10" fmla="*/ 434804 h 1002346"/>
              <a:gd name="connsiteX11" fmla="*/ 132738 w 132738"/>
              <a:gd name="connsiteY11" fmla="*/ 501173 h 1002346"/>
              <a:gd name="connsiteX12" fmla="*/ 66369 w 132738"/>
              <a:gd name="connsiteY12" fmla="*/ 567542 h 1002346"/>
              <a:gd name="connsiteX13" fmla="*/ 0 w 132738"/>
              <a:gd name="connsiteY13" fmla="*/ 501173 h 1002346"/>
              <a:gd name="connsiteX14" fmla="*/ 66369 w 132738"/>
              <a:gd name="connsiteY14" fmla="*/ 434804 h 1002346"/>
              <a:gd name="connsiteX15" fmla="*/ 66369 w 132738"/>
              <a:gd name="connsiteY15" fmla="*/ 217402 h 1002346"/>
              <a:gd name="connsiteX16" fmla="*/ 132738 w 132738"/>
              <a:gd name="connsiteY16" fmla="*/ 283771 h 1002346"/>
              <a:gd name="connsiteX17" fmla="*/ 66369 w 132738"/>
              <a:gd name="connsiteY17" fmla="*/ 350140 h 1002346"/>
              <a:gd name="connsiteX18" fmla="*/ 0 w 132738"/>
              <a:gd name="connsiteY18" fmla="*/ 283771 h 1002346"/>
              <a:gd name="connsiteX19" fmla="*/ 66369 w 132738"/>
              <a:gd name="connsiteY19" fmla="*/ 217402 h 1002346"/>
              <a:gd name="connsiteX20" fmla="*/ 66369 w 132738"/>
              <a:gd name="connsiteY20" fmla="*/ 0 h 1002346"/>
              <a:gd name="connsiteX21" fmla="*/ 132738 w 132738"/>
              <a:gd name="connsiteY21" fmla="*/ 66369 h 1002346"/>
              <a:gd name="connsiteX22" fmla="*/ 66369 w 132738"/>
              <a:gd name="connsiteY22" fmla="*/ 132738 h 1002346"/>
              <a:gd name="connsiteX23" fmla="*/ 0 w 132738"/>
              <a:gd name="connsiteY23" fmla="*/ 66369 h 1002346"/>
              <a:gd name="connsiteX24" fmla="*/ 66369 w 132738"/>
              <a:gd name="connsiteY24" fmla="*/ 0 h 1002346"/>
            </a:gdLst>
            <a:ahLst/>
            <a:cxnLst/>
            <a:rect l="l" t="t" r="r" b="b"/>
            <a:pathLst>
              <a:path w="132738" h="1002346">
                <a:moveTo>
                  <a:pt x="66369" y="869608"/>
                </a:moveTo>
                <a:cubicBezTo>
                  <a:pt x="103024" y="869608"/>
                  <a:pt x="132738" y="899322"/>
                  <a:pt x="132738" y="935977"/>
                </a:cubicBezTo>
                <a:cubicBezTo>
                  <a:pt x="132738" y="972632"/>
                  <a:pt x="103024" y="1002346"/>
                  <a:pt x="66369" y="1002346"/>
                </a:cubicBezTo>
                <a:cubicBezTo>
                  <a:pt x="29714" y="1002346"/>
                  <a:pt x="0" y="972632"/>
                  <a:pt x="0" y="935977"/>
                </a:cubicBezTo>
                <a:cubicBezTo>
                  <a:pt x="0" y="899322"/>
                  <a:pt x="29714" y="869608"/>
                  <a:pt x="66369" y="869608"/>
                </a:cubicBezTo>
                <a:close/>
                <a:moveTo>
                  <a:pt x="66369" y="652206"/>
                </a:moveTo>
                <a:cubicBezTo>
                  <a:pt x="103024" y="652206"/>
                  <a:pt x="132738" y="681920"/>
                  <a:pt x="132738" y="718575"/>
                </a:cubicBezTo>
                <a:cubicBezTo>
                  <a:pt x="132738" y="755230"/>
                  <a:pt x="103024" y="784944"/>
                  <a:pt x="66369" y="784944"/>
                </a:cubicBezTo>
                <a:cubicBezTo>
                  <a:pt x="29714" y="784944"/>
                  <a:pt x="0" y="755230"/>
                  <a:pt x="0" y="718575"/>
                </a:cubicBezTo>
                <a:cubicBezTo>
                  <a:pt x="0" y="681920"/>
                  <a:pt x="29714" y="652206"/>
                  <a:pt x="66369" y="652206"/>
                </a:cubicBezTo>
                <a:close/>
                <a:moveTo>
                  <a:pt x="66369" y="434804"/>
                </a:moveTo>
                <a:cubicBezTo>
                  <a:pt x="103024" y="434804"/>
                  <a:pt x="132738" y="464518"/>
                  <a:pt x="132738" y="501173"/>
                </a:cubicBezTo>
                <a:cubicBezTo>
                  <a:pt x="132738" y="537828"/>
                  <a:pt x="103024" y="567542"/>
                  <a:pt x="66369" y="567542"/>
                </a:cubicBezTo>
                <a:cubicBezTo>
                  <a:pt x="29714" y="567542"/>
                  <a:pt x="0" y="537828"/>
                  <a:pt x="0" y="501173"/>
                </a:cubicBezTo>
                <a:cubicBezTo>
                  <a:pt x="0" y="464518"/>
                  <a:pt x="29714" y="434804"/>
                  <a:pt x="66369" y="434804"/>
                </a:cubicBezTo>
                <a:close/>
                <a:moveTo>
                  <a:pt x="66369" y="217402"/>
                </a:moveTo>
                <a:cubicBezTo>
                  <a:pt x="103024" y="217402"/>
                  <a:pt x="132738" y="247116"/>
                  <a:pt x="132738" y="283771"/>
                </a:cubicBezTo>
                <a:cubicBezTo>
                  <a:pt x="132738" y="320426"/>
                  <a:pt x="103024" y="350140"/>
                  <a:pt x="66369" y="350140"/>
                </a:cubicBezTo>
                <a:cubicBezTo>
                  <a:pt x="29714" y="350140"/>
                  <a:pt x="0" y="320426"/>
                  <a:pt x="0" y="283771"/>
                </a:cubicBezTo>
                <a:cubicBezTo>
                  <a:pt x="0" y="247116"/>
                  <a:pt x="29714" y="217402"/>
                  <a:pt x="66369" y="217402"/>
                </a:cubicBezTo>
                <a:close/>
                <a:moveTo>
                  <a:pt x="66369" y="0"/>
                </a:moveTo>
                <a:cubicBezTo>
                  <a:pt x="103024" y="0"/>
                  <a:pt x="132738" y="29714"/>
                  <a:pt x="132738" y="66369"/>
                </a:cubicBezTo>
                <a:cubicBezTo>
                  <a:pt x="132738" y="103024"/>
                  <a:pt x="103024" y="132738"/>
                  <a:pt x="66369" y="132738"/>
                </a:cubicBezTo>
                <a:cubicBezTo>
                  <a:pt x="29714" y="132738"/>
                  <a:pt x="0" y="103024"/>
                  <a:pt x="0" y="66369"/>
                </a:cubicBezTo>
                <a:cubicBezTo>
                  <a:pt x="0" y="29714"/>
                  <a:pt x="29714" y="0"/>
                  <a:pt x="66369" y="0"/>
                </a:cubicBezTo>
                <a:close/>
              </a:path>
            </a:pathLst>
          </a:custGeom>
          <a:gradFill>
            <a:gsLst>
              <a:gs pos="0">
                <a:schemeClr val="accent1">
                  <a:lumMod val="40000"/>
                  <a:lumOff val="60000"/>
                  <a:alpha val="68000"/>
                </a:schemeClr>
              </a:gs>
              <a:gs pos="100000">
                <a:schemeClr val="accent1">
                  <a:lumMod val="100000"/>
                </a:schemeClr>
              </a:gs>
            </a:gsLst>
            <a:lin ang="16200000" scaled="0"/>
          </a:gradFill>
          <a:ln w="12700" cap="sq">
            <a:noFill/>
            <a:miter/>
          </a:ln>
          <a:effectLst/>
        </p:spPr>
        <p:txBody>
          <a:bodyPr vert="horz" wrap="square" lIns="85131" tIns="42565" rIns="85131" bIns="42565" rtlCol="0" anchor="ctr"/>
          <a:lstStyle/>
          <a:p>
            <a:pPr algn="ctr">
              <a:lnSpc>
                <a:spcPct val="110000"/>
              </a:lnSpc>
            </a:pPr>
            <a:endParaRPr kumimoji="1" lang="zh-CN" altLang="en-US"/>
          </a:p>
        </p:txBody>
      </p:sp>
      <p:sp>
        <p:nvSpPr>
          <p:cNvPr id="26"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flipH="1">
            <a:off x="3068733"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文本框 27"/>
          <p:cNvSpPr txBox="1"/>
          <p:nvPr/>
        </p:nvSpPr>
        <p:spPr>
          <a:xfrm>
            <a:off x="3057525" y="5581015"/>
            <a:ext cx="4064000" cy="368300"/>
          </a:xfrm>
          <a:prstGeom prst="rect">
            <a:avLst/>
          </a:prstGeom>
          <a:noFill/>
        </p:spPr>
        <p:txBody>
          <a:bodyPr wrap="square" rtlCol="0">
            <a:spAutoFit/>
          </a:bodyPr>
          <a:p>
            <a:r>
              <a:rPr lang="en-US" altLang="zh-CN">
                <a:solidFill>
                  <a:schemeClr val="accent5">
                    <a:lumMod val="75000"/>
                  </a:schemeClr>
                </a:solidFill>
              </a:rPr>
              <a:t>3/3/2025</a:t>
            </a:r>
            <a:endParaRPr lang="en-US" altLang="zh-CN">
              <a:solidFill>
                <a:schemeClr val="accent5">
                  <a:lumMod val="75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5009864" y="483247"/>
            <a:ext cx="771254" cy="771254"/>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269340" y="3195444"/>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5" name="图片 4"/>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6" name="标题 1"/>
          <p:cNvSpPr txBox="1"/>
          <p:nvPr/>
        </p:nvSpPr>
        <p:spPr>
          <a:xfrm>
            <a:off x="508000" y="3490622"/>
            <a:ext cx="6458584" cy="2745077"/>
          </a:xfrm>
          <a:prstGeom prst="rect">
            <a:avLst/>
          </a:prstGeom>
          <a:noFill/>
          <a:ln>
            <a:noFill/>
          </a:ln>
        </p:spPr>
        <p:txBody>
          <a:bodyPr vert="horz" wrap="square" lIns="91440" tIns="45720" rIns="91440" bIns="45720" rtlCol="0" anchor="t"/>
          <a:lstStyle/>
          <a:p>
            <a:pPr algn="l">
              <a:lnSpc>
                <a:spcPct val="130000"/>
              </a:lnSpc>
            </a:pPr>
            <a:r>
              <a:rPr kumimoji="1" lang="en-US" altLang="zh-CN" sz="4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Course Overview</a:t>
            </a:r>
            <a:endParaRPr kumimoji="1" lang="zh-CN" altLang="en-US"/>
          </a:p>
        </p:txBody>
      </p:sp>
      <p:sp>
        <p:nvSpPr>
          <p:cNvPr id="7"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7866" y="-954157"/>
            <a:ext cx="5203252" cy="4454309"/>
          </a:xfrm>
          <a:prstGeom prst="rect">
            <a:avLst/>
          </a:prstGeom>
          <a:noFill/>
          <a:ln>
            <a:noFill/>
          </a:ln>
        </p:spPr>
        <p:txBody>
          <a:bodyPr vert="horz" wrap="square" lIns="0" tIns="0" rIns="0" bIns="0" rtlCol="0" anchor="b"/>
          <a:lstStyle/>
          <a:p>
            <a:pPr algn="l">
              <a:lnSpc>
                <a:spcPct val="110000"/>
              </a:lnSpc>
            </a:pPr>
            <a:r>
              <a:rPr kumimoji="1" lang="en-US" altLang="zh-CN" sz="13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01</a:t>
            </a:r>
            <a:endParaRPr kumimoji="1" lang="zh-CN" altLang="en-US"/>
          </a:p>
        </p:txBody>
      </p:sp>
      <p:sp>
        <p:nvSpPr>
          <p:cNvPr id="10"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flipH="1">
            <a:off x="4035937"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V="1">
            <a:off x="2865119" y="1640759"/>
            <a:ext cx="599609" cy="599609"/>
          </a:xfrm>
          <a:prstGeom prst="ellipse">
            <a:avLst/>
          </a:prstGeom>
          <a:gradFill>
            <a:gsLst>
              <a:gs pos="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2227617"/>
            <a:ext cx="3489654" cy="3572292"/>
          </a:xfrm>
          <a:prstGeom prst="roundRect">
            <a:avLst>
              <a:gd name="adj" fmla="val 7063"/>
            </a:avLst>
          </a:prstGeom>
          <a:solidFill>
            <a:schemeClr val="bg1"/>
          </a:solidFill>
          <a:ln w="12700" cap="sq">
            <a:solidFill>
              <a:schemeClr val="accent1"/>
            </a:solidFill>
            <a:miter/>
          </a:ln>
        </p:spPr>
        <p:txBody>
          <a:bodyPr vert="horz" wrap="square" lIns="0" tIns="0" rIns="0" bIns="0" rtlCol="0" anchor="ctr"/>
          <a:lstStyle/>
          <a:p>
            <a:pPr algn="ctr">
              <a:lnSpc>
                <a:spcPct val="110000"/>
              </a:lnSpc>
            </a:pPr>
            <a:endParaRPr kumimoji="1" lang="zh-CN" altLang="en-US"/>
          </a:p>
        </p:txBody>
      </p:sp>
      <p:sp>
        <p:nvSpPr>
          <p:cNvPr id="4" name="标题 1"/>
          <p:cNvSpPr txBox="1"/>
          <p:nvPr/>
        </p:nvSpPr>
        <p:spPr>
          <a:xfrm>
            <a:off x="1601294" y="1421750"/>
            <a:ext cx="1607866" cy="1607866"/>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757227" y="1577683"/>
            <a:ext cx="1296000" cy="129600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2099227" y="1957788"/>
            <a:ext cx="612000" cy="53579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785495" y="3866515"/>
            <a:ext cx="3124200" cy="1749425"/>
          </a:xfrm>
          <a:prstGeom prst="rect">
            <a:avLst/>
          </a:prstGeom>
          <a:noFill/>
          <a:ln cap="sq">
            <a:noFill/>
          </a:ln>
        </p:spPr>
        <p:txBody>
          <a:bodyPr vert="horz" wrap="square" lIns="0" tIns="0" rIns="0" bIns="0" rtlCol="0" anchor="t"/>
          <a:lstStyle/>
          <a:p>
            <a:pPr algn="ctr">
              <a:lnSpc>
                <a:spcPct val="140000"/>
              </a:lnSpc>
            </a:pPr>
            <a:r>
              <a:rPr kumimoji="1" lang="en-US" altLang="zh-CN" sz="1220">
                <a:ln w="12700">
                  <a:noFill/>
                </a:ln>
                <a:solidFill>
                  <a:srgbClr val="262626">
                    <a:alpha val="100000"/>
                  </a:srgbClr>
                </a:solidFill>
                <a:latin typeface="Source Han Sans"/>
                <a:ea typeface="Source Han Sans"/>
                <a:cs typeface="Source Han Sans"/>
              </a:rPr>
              <a:t>Computational thinking is crucial for breaking down complex problems into manageable parts and designing effective algorithms.
This course provides a comprehensive introduction to computational thinking and its application in programming using the C language.</a:t>
            </a:r>
            <a:endParaRPr kumimoji="1" lang="zh-CN" altLang="en-US"/>
          </a:p>
        </p:txBody>
      </p:sp>
      <p:sp>
        <p:nvSpPr>
          <p:cNvPr id="8" name="标题 1"/>
          <p:cNvSpPr txBox="1"/>
          <p:nvPr/>
        </p:nvSpPr>
        <p:spPr>
          <a:xfrm>
            <a:off x="1373361" y="1632816"/>
            <a:ext cx="144000" cy="144000"/>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268187" y="2484870"/>
            <a:ext cx="252000" cy="252000"/>
          </a:xfrm>
          <a:prstGeom prst="ellipse">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00943" y="3108385"/>
            <a:ext cx="3008568" cy="720000"/>
          </a:xfrm>
          <a:prstGeom prst="rect">
            <a:avLst/>
          </a:prstGeom>
          <a:noFill/>
          <a:ln cap="sq">
            <a:noFill/>
          </a:ln>
        </p:spPr>
        <p:txBody>
          <a:bodyPr vert="horz" wrap="square" lIns="0" tIns="0" rIns="0" bIns="0" rtlCol="0" anchor="ctr"/>
          <a:lstStyle/>
          <a:p>
            <a:pPr algn="ctr">
              <a:lnSpc>
                <a:spcPct val="120000"/>
              </a:lnSpc>
            </a:pPr>
            <a:r>
              <a:rPr kumimoji="1" lang="en-US" altLang="zh-CN" sz="1600">
                <a:ln w="12700">
                  <a:noFill/>
                </a:ln>
                <a:solidFill>
                  <a:srgbClr val="714433">
                    <a:alpha val="100000"/>
                  </a:srgbClr>
                </a:solidFill>
                <a:latin typeface="Source Han Sans CN Bold"/>
                <a:ea typeface="Source Han Sans CN Bold"/>
                <a:cs typeface="Source Han Sans CN Bold"/>
              </a:rPr>
              <a:t>Introduction to Computational Thinking</a:t>
            </a:r>
            <a:endParaRPr kumimoji="1" lang="zh-CN" altLang="en-US"/>
          </a:p>
        </p:txBody>
      </p:sp>
      <p:sp>
        <p:nvSpPr>
          <p:cNvPr id="11" name="标题 1"/>
          <p:cNvSpPr txBox="1"/>
          <p:nvPr/>
        </p:nvSpPr>
        <p:spPr>
          <a:xfrm>
            <a:off x="4342464" y="2227617"/>
            <a:ext cx="3489654" cy="3572292"/>
          </a:xfrm>
          <a:prstGeom prst="roundRect">
            <a:avLst>
              <a:gd name="adj" fmla="val 7063"/>
            </a:avLst>
          </a:prstGeom>
          <a:solidFill>
            <a:schemeClr val="bg1"/>
          </a:solidFill>
          <a:ln w="12700" cap="sq">
            <a:solidFill>
              <a:schemeClr val="accent1"/>
            </a:solidFill>
            <a:miter/>
          </a:ln>
        </p:spPr>
        <p:txBody>
          <a:bodyPr vert="horz" wrap="square" lIns="0" tIns="0" rIns="0" bIns="0" rtlCol="0" anchor="ctr"/>
          <a:lstStyle/>
          <a:p>
            <a:pPr algn="ctr">
              <a:lnSpc>
                <a:spcPct val="110000"/>
              </a:lnSpc>
            </a:pPr>
            <a:endParaRPr kumimoji="1" lang="zh-CN" altLang="en-US"/>
          </a:p>
        </p:txBody>
      </p:sp>
      <p:sp>
        <p:nvSpPr>
          <p:cNvPr id="12" name="标题 1"/>
          <p:cNvSpPr txBox="1"/>
          <p:nvPr/>
        </p:nvSpPr>
        <p:spPr>
          <a:xfrm>
            <a:off x="5283358" y="1421750"/>
            <a:ext cx="1607866" cy="1607866"/>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439291" y="1577683"/>
            <a:ext cx="1296000" cy="129600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4583007" y="3866280"/>
            <a:ext cx="3008568" cy="1749729"/>
          </a:xfrm>
          <a:prstGeom prst="rect">
            <a:avLst/>
          </a:prstGeom>
          <a:noFill/>
          <a:ln cap="sq">
            <a:noFill/>
          </a:ln>
        </p:spPr>
        <p:txBody>
          <a:bodyPr vert="horz" wrap="square" lIns="0" tIns="0" rIns="0" bIns="0" rtlCol="0" anchor="t"/>
          <a:lstStyle/>
          <a:p>
            <a:pPr algn="ctr">
              <a:lnSpc>
                <a:spcPct val="140000"/>
              </a:lnSpc>
            </a:pPr>
            <a:r>
              <a:rPr kumimoji="1" lang="en-US" altLang="zh-CN" sz="1400">
                <a:ln w="12700">
                  <a:noFill/>
                </a:ln>
                <a:solidFill>
                  <a:srgbClr val="262626">
                    <a:alpha val="100000"/>
                  </a:srgbClr>
                </a:solidFill>
                <a:latin typeface="Source Han Sans"/>
                <a:ea typeface="Source Han Sans"/>
                <a:cs typeface="Source Han Sans"/>
              </a:rPr>
              <a:t>Algorithmic design is the process of creating a step- by- step procedure to solve problems efficiently.
Students will learn various algorithmic techniques and apply them to solve real- world problems.</a:t>
            </a:r>
            <a:endParaRPr kumimoji="1" lang="zh-CN" altLang="en-US"/>
          </a:p>
        </p:txBody>
      </p:sp>
      <p:sp>
        <p:nvSpPr>
          <p:cNvPr id="15" name="标题 1"/>
          <p:cNvSpPr txBox="1"/>
          <p:nvPr/>
        </p:nvSpPr>
        <p:spPr>
          <a:xfrm>
            <a:off x="5055425" y="1632816"/>
            <a:ext cx="144000" cy="144000"/>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6950251" y="2484870"/>
            <a:ext cx="252000" cy="252000"/>
          </a:xfrm>
          <a:prstGeom prst="ellipse">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4583007" y="3108385"/>
            <a:ext cx="3008568" cy="720000"/>
          </a:xfrm>
          <a:prstGeom prst="rect">
            <a:avLst/>
          </a:prstGeom>
          <a:noFill/>
          <a:ln cap="sq">
            <a:noFill/>
          </a:ln>
        </p:spPr>
        <p:txBody>
          <a:bodyPr vert="horz" wrap="square" lIns="0" tIns="0" rIns="0" bIns="0" rtlCol="0" anchor="ctr"/>
          <a:lstStyle/>
          <a:p>
            <a:pPr algn="ctr">
              <a:lnSpc>
                <a:spcPct val="120000"/>
              </a:lnSpc>
            </a:pPr>
            <a:r>
              <a:rPr kumimoji="1" lang="en-US" altLang="zh-CN" sz="1600">
                <a:ln w="12700">
                  <a:noFill/>
                </a:ln>
                <a:solidFill>
                  <a:srgbClr val="714433">
                    <a:alpha val="100000"/>
                  </a:srgbClr>
                </a:solidFill>
                <a:latin typeface="Source Han Sans CN Bold"/>
                <a:ea typeface="Source Han Sans CN Bold"/>
                <a:cs typeface="Source Han Sans CN Bold"/>
              </a:rPr>
              <a:t>Algorithmic Design</a:t>
            </a:r>
            <a:endParaRPr kumimoji="1" lang="zh-CN" altLang="en-US"/>
          </a:p>
        </p:txBody>
      </p:sp>
      <p:sp>
        <p:nvSpPr>
          <p:cNvPr id="18" name="标题 1"/>
          <p:cNvSpPr txBox="1"/>
          <p:nvPr/>
        </p:nvSpPr>
        <p:spPr>
          <a:xfrm>
            <a:off x="5809335" y="1973683"/>
            <a:ext cx="555912" cy="504000"/>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a:off x="8015248" y="2227617"/>
            <a:ext cx="3489654" cy="3572292"/>
          </a:xfrm>
          <a:prstGeom prst="roundRect">
            <a:avLst>
              <a:gd name="adj" fmla="val 7063"/>
            </a:avLst>
          </a:prstGeom>
          <a:solidFill>
            <a:schemeClr val="bg1"/>
          </a:solidFill>
          <a:ln w="12700" cap="sq">
            <a:solidFill>
              <a:schemeClr val="accent1"/>
            </a:solidFill>
            <a:miter/>
          </a:ln>
        </p:spPr>
        <p:txBody>
          <a:bodyPr vert="horz" wrap="square" lIns="0" tIns="0" rIns="0" bIns="0" rtlCol="0" anchor="ctr"/>
          <a:lstStyle/>
          <a:p>
            <a:pPr algn="ctr">
              <a:lnSpc>
                <a:spcPct val="110000"/>
              </a:lnSpc>
            </a:pPr>
            <a:endParaRPr kumimoji="1" lang="zh-CN" altLang="en-US"/>
          </a:p>
        </p:txBody>
      </p:sp>
      <p:sp>
        <p:nvSpPr>
          <p:cNvPr id="20" name="标题 1"/>
          <p:cNvSpPr txBox="1"/>
          <p:nvPr/>
        </p:nvSpPr>
        <p:spPr>
          <a:xfrm>
            <a:off x="8956141" y="1421750"/>
            <a:ext cx="1607866" cy="1607866"/>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9112075" y="1577683"/>
            <a:ext cx="1296000" cy="129600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8105140" y="3866515"/>
            <a:ext cx="3159125" cy="1749425"/>
          </a:xfrm>
          <a:prstGeom prst="rect">
            <a:avLst/>
          </a:prstGeom>
          <a:noFill/>
          <a:ln cap="sq">
            <a:noFill/>
          </a:ln>
        </p:spPr>
        <p:txBody>
          <a:bodyPr vert="horz" wrap="square" lIns="0" tIns="0" rIns="0" bIns="0" rtlCol="0" anchor="t"/>
          <a:lstStyle/>
          <a:p>
            <a:pPr algn="ctr">
              <a:lnSpc>
                <a:spcPct val="140000"/>
              </a:lnSpc>
            </a:pPr>
            <a:r>
              <a:rPr kumimoji="1" lang="en-US" altLang="zh-CN" sz="1400">
                <a:ln w="12700">
                  <a:noFill/>
                </a:ln>
                <a:solidFill>
                  <a:srgbClr val="262626">
                    <a:alpha val="100000"/>
                  </a:srgbClr>
                </a:solidFill>
                <a:latin typeface="Source Han Sans"/>
                <a:ea typeface="Source Han Sans"/>
                <a:cs typeface="Source Han Sans"/>
              </a:rPr>
              <a:t>Programming fundamentals include basic concepts such as variables, data types, control structures, and functions.
Mastery of these fundamentals is essential for writing effective and efficient programs in C.</a:t>
            </a:r>
            <a:endParaRPr kumimoji="1" lang="zh-CN" altLang="en-US"/>
          </a:p>
        </p:txBody>
      </p:sp>
      <p:sp>
        <p:nvSpPr>
          <p:cNvPr id="23" name="标题 1"/>
          <p:cNvSpPr txBox="1"/>
          <p:nvPr/>
        </p:nvSpPr>
        <p:spPr>
          <a:xfrm>
            <a:off x="8728209" y="1632816"/>
            <a:ext cx="144000" cy="144000"/>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10623034" y="2484870"/>
            <a:ext cx="252000" cy="252000"/>
          </a:xfrm>
          <a:prstGeom prst="ellipse">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8255790" y="3108385"/>
            <a:ext cx="3008568" cy="720000"/>
          </a:xfrm>
          <a:prstGeom prst="rect">
            <a:avLst/>
          </a:prstGeom>
          <a:noFill/>
          <a:ln cap="sq">
            <a:noFill/>
          </a:ln>
        </p:spPr>
        <p:txBody>
          <a:bodyPr vert="horz" wrap="square" lIns="0" tIns="0" rIns="0" bIns="0" rtlCol="0" anchor="ctr"/>
          <a:lstStyle/>
          <a:p>
            <a:pPr algn="ctr">
              <a:lnSpc>
                <a:spcPct val="120000"/>
              </a:lnSpc>
            </a:pPr>
            <a:r>
              <a:rPr kumimoji="1" lang="en-US" altLang="zh-CN" sz="1600">
                <a:ln w="12700">
                  <a:noFill/>
                </a:ln>
                <a:solidFill>
                  <a:srgbClr val="714433">
                    <a:alpha val="100000"/>
                  </a:srgbClr>
                </a:solidFill>
                <a:latin typeface="Source Han Sans CN Bold"/>
                <a:ea typeface="Source Han Sans CN Bold"/>
                <a:cs typeface="Source Han Sans CN Bold"/>
              </a:rPr>
              <a:t>Programming Fundamentals</a:t>
            </a:r>
            <a:endParaRPr kumimoji="1" lang="zh-CN" altLang="en-US"/>
          </a:p>
        </p:txBody>
      </p:sp>
      <p:sp>
        <p:nvSpPr>
          <p:cNvPr id="26" name="标题 1"/>
          <p:cNvSpPr txBox="1"/>
          <p:nvPr/>
        </p:nvSpPr>
        <p:spPr>
          <a:xfrm>
            <a:off x="9503478" y="1947727"/>
            <a:ext cx="513193" cy="55591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Description</a:t>
            </a: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1">
            <a:alphaModFix amt="100000"/>
          </a:blip>
          <a:srcRect l="15613" r="36449"/>
          <a:stretch>
            <a:fillRect/>
          </a:stretch>
        </p:blipFill>
        <p:spPr>
          <a:xfrm>
            <a:off x="2772621" y="2781098"/>
            <a:ext cx="2268802" cy="2041667"/>
          </a:xfrm>
          <a:custGeom>
            <a:avLst/>
            <a:gdLst/>
            <a:ahLst/>
            <a:cxnLst/>
            <a:rect l="l" t="t" r="r" b="b"/>
            <a:pathLst>
              <a:path w="2268802" h="2041667">
                <a:moveTo>
                  <a:pt x="0" y="135322"/>
                </a:moveTo>
                <a:cubicBezTo>
                  <a:pt x="0" y="60586"/>
                  <a:pt x="60586" y="0"/>
                  <a:pt x="135322" y="0"/>
                </a:cubicBezTo>
                <a:lnTo>
                  <a:pt x="2133480" y="0"/>
                </a:lnTo>
                <a:cubicBezTo>
                  <a:pt x="2208216" y="0"/>
                  <a:pt x="2268802" y="60586"/>
                  <a:pt x="2268802" y="135322"/>
                </a:cubicBezTo>
                <a:lnTo>
                  <a:pt x="2268802" y="1906345"/>
                </a:lnTo>
                <a:cubicBezTo>
                  <a:pt x="2268802" y="1981081"/>
                  <a:pt x="2208216" y="2041667"/>
                  <a:pt x="2133480" y="2041667"/>
                </a:cubicBezTo>
                <a:lnTo>
                  <a:pt x="135322" y="2041667"/>
                </a:lnTo>
                <a:cubicBezTo>
                  <a:pt x="60586" y="2041667"/>
                  <a:pt x="0" y="1981081"/>
                  <a:pt x="0" y="1906345"/>
                </a:cubicBezTo>
                <a:close/>
              </a:path>
            </a:pathLst>
          </a:custGeom>
          <a:noFill/>
          <a:ln>
            <a:noFill/>
          </a:ln>
        </p:spPr>
      </p:pic>
      <p:pic>
        <p:nvPicPr>
          <p:cNvPr id="4" name="图片 3"/>
          <p:cNvPicPr>
            <a:picLocks noChangeAspect="1"/>
          </p:cNvPicPr>
          <p:nvPr/>
        </p:nvPicPr>
        <p:blipFill>
          <a:blip r:embed="rId2">
            <a:alphaModFix amt="100000"/>
          </a:blip>
          <a:srcRect t="3723" b="3723"/>
          <a:stretch>
            <a:fillRect/>
          </a:stretch>
        </p:blipFill>
        <p:spPr>
          <a:xfrm>
            <a:off x="7137879" y="2781098"/>
            <a:ext cx="2268802" cy="2041667"/>
          </a:xfrm>
          <a:custGeom>
            <a:avLst/>
            <a:gdLst/>
            <a:ahLst/>
            <a:cxnLst/>
            <a:rect l="l" t="t" r="r" b="b"/>
            <a:pathLst>
              <a:path w="2268802" h="2041667">
                <a:moveTo>
                  <a:pt x="0" y="135322"/>
                </a:moveTo>
                <a:cubicBezTo>
                  <a:pt x="0" y="60586"/>
                  <a:pt x="60586" y="0"/>
                  <a:pt x="135322" y="0"/>
                </a:cubicBezTo>
                <a:lnTo>
                  <a:pt x="2133480" y="0"/>
                </a:lnTo>
                <a:cubicBezTo>
                  <a:pt x="2208216" y="0"/>
                  <a:pt x="2268802" y="60586"/>
                  <a:pt x="2268802" y="135322"/>
                </a:cubicBezTo>
                <a:lnTo>
                  <a:pt x="2268802" y="1906345"/>
                </a:lnTo>
                <a:cubicBezTo>
                  <a:pt x="2268802" y="1981081"/>
                  <a:pt x="2208216" y="2041667"/>
                  <a:pt x="2133480" y="2041667"/>
                </a:cubicBezTo>
                <a:lnTo>
                  <a:pt x="135322" y="2041667"/>
                </a:lnTo>
                <a:cubicBezTo>
                  <a:pt x="60586" y="2041667"/>
                  <a:pt x="0" y="1981081"/>
                  <a:pt x="0" y="1906345"/>
                </a:cubicBezTo>
                <a:close/>
              </a:path>
            </a:pathLst>
          </a:custGeom>
          <a:noFill/>
          <a:ln>
            <a:noFill/>
          </a:ln>
        </p:spPr>
      </p:pic>
      <p:sp>
        <p:nvSpPr>
          <p:cNvPr id="5" name="标题 1"/>
          <p:cNvSpPr txBox="1"/>
          <p:nvPr/>
        </p:nvSpPr>
        <p:spPr>
          <a:xfrm>
            <a:off x="464185" y="2181860"/>
            <a:ext cx="2690495" cy="3239770"/>
          </a:xfrm>
          <a:prstGeom prst="roundRect">
            <a:avLst>
              <a:gd name="adj" fmla="val 7530"/>
            </a:avLst>
          </a:prstGeom>
          <a:solidFill>
            <a:schemeClr val="bg1"/>
          </a:solidFill>
          <a:ln w="12700" cap="rnd">
            <a:noFill/>
            <a:round/>
          </a:ln>
          <a:effectLst>
            <a:outerShdw blurRad="254000" dist="127000" dir="2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375241" y="1842469"/>
            <a:ext cx="698304" cy="698303"/>
          </a:xfrm>
          <a:prstGeom prst="ellipse">
            <a:avLst/>
          </a:prstGeom>
          <a:solidFill>
            <a:schemeClr val="accent1"/>
          </a:solidFill>
          <a:ln w="12700" cap="rnd">
            <a:noFill/>
            <a:rou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375241" y="1931945"/>
            <a:ext cx="698500" cy="467047"/>
          </a:xfrm>
          <a:prstGeom prst="ellipse">
            <a:avLst/>
          </a:prstGeom>
          <a:noFill/>
          <a:ln w="12700" cap="sq">
            <a:noFill/>
            <a:miter/>
          </a:ln>
        </p:spPr>
        <p:txBody>
          <a:bodyPr vert="horz" wrap="square" lIns="0" tIns="0" rIns="0" bIns="0" rtlCol="0" anchor="ctr">
            <a:spAutoFit/>
          </a:bodyPr>
          <a:lstStyle/>
          <a:p>
            <a:pPr algn="ctr">
              <a:lnSpc>
                <a:spcPct val="110000"/>
              </a:lnSpc>
            </a:pPr>
            <a:r>
              <a:rPr kumimoji="1" lang="en-US" altLang="zh-CN" sz="2400">
                <a:ln w="12700">
                  <a:noFill/>
                </a:ln>
                <a:solidFill>
                  <a:srgbClr val="FFFFFF">
                    <a:alpha val="100000"/>
                  </a:srgbClr>
                </a:solidFill>
                <a:latin typeface="Source Han Sans"/>
                <a:ea typeface="Source Han Sans"/>
                <a:cs typeface="Source Han Sans"/>
              </a:rPr>
              <a:t>01</a:t>
            </a:r>
            <a:endParaRPr kumimoji="1" lang="zh-CN" altLang="en-US"/>
          </a:p>
        </p:txBody>
      </p:sp>
      <p:sp>
        <p:nvSpPr>
          <p:cNvPr id="8" name="标题 1"/>
          <p:cNvSpPr txBox="1"/>
          <p:nvPr/>
        </p:nvSpPr>
        <p:spPr>
          <a:xfrm>
            <a:off x="644393" y="2667679"/>
            <a:ext cx="2160000" cy="504000"/>
          </a:xfrm>
          <a:prstGeom prst="rect">
            <a:avLst/>
          </a:prstGeom>
          <a:noFill/>
          <a:ln cap="sq">
            <a:noFill/>
          </a:ln>
          <a:effectLst/>
        </p:spPr>
        <p:txBody>
          <a:bodyPr vert="horz" wrap="square" lIns="0" tIns="0" rIns="0" bIns="0" rtlCol="0" anchor="ctr"/>
          <a:lstStyle/>
          <a:p>
            <a:pPr algn="ctr">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Develop Problem-Solving Skills</a:t>
            </a:r>
            <a:endParaRPr kumimoji="1" lang="zh-CN" altLang="en-US"/>
          </a:p>
        </p:txBody>
      </p:sp>
      <p:sp>
        <p:nvSpPr>
          <p:cNvPr id="9" name="标题 1"/>
          <p:cNvSpPr txBox="1"/>
          <p:nvPr/>
        </p:nvSpPr>
        <p:spPr>
          <a:xfrm>
            <a:off x="590550" y="3225800"/>
            <a:ext cx="2286000" cy="1697355"/>
          </a:xfrm>
          <a:prstGeom prst="rect">
            <a:avLst/>
          </a:prstGeom>
          <a:noFill/>
          <a:ln>
            <a:noFill/>
          </a:ln>
        </p:spPr>
        <p:txBody>
          <a:bodyPr vert="horz" wrap="square" lIns="0" tIns="0" rIns="0" bIns="0" rtlCol="0" anchor="t"/>
          <a:lstStyle/>
          <a:p>
            <a:pPr algn="ctr">
              <a:lnSpc>
                <a:spcPct val="140000"/>
              </a:lnSpc>
            </a:pPr>
            <a:r>
              <a:rPr kumimoji="1" lang="en-US" altLang="zh-CN" sz="1080">
                <a:ln w="12700">
                  <a:noFill/>
                </a:ln>
                <a:solidFill>
                  <a:srgbClr val="262626">
                    <a:alpha val="100000"/>
                  </a:srgbClr>
                </a:solidFill>
                <a:latin typeface="Source Han Sans"/>
                <a:ea typeface="Source Han Sans"/>
                <a:cs typeface="Source Han Sans"/>
              </a:rPr>
              <a:t>Problem- solving skills are essential for tackling complex challenges in software development.
Through structured programming, students will enhance their ability to analyze problems and devise logical solutions.</a:t>
            </a:r>
            <a:endParaRPr kumimoji="1" lang="zh-CN" altLang="en-US"/>
          </a:p>
        </p:txBody>
      </p:sp>
      <p:grpSp>
        <p:nvGrpSpPr>
          <p:cNvPr id="10" name="组合 9"/>
          <p:cNvGrpSpPr/>
          <p:nvPr/>
        </p:nvGrpSpPr>
        <p:grpSpPr>
          <a:xfrm>
            <a:off x="1467362" y="5068625"/>
            <a:ext cx="514063" cy="131413"/>
            <a:chOff x="1467362" y="5068625"/>
            <a:chExt cx="514063" cy="131413"/>
          </a:xfrm>
        </p:grpSpPr>
        <p:sp>
          <p:nvSpPr>
            <p:cNvPr id="11" name="标题 1"/>
            <p:cNvSpPr txBox="1"/>
            <p:nvPr/>
          </p:nvSpPr>
          <p:spPr>
            <a:xfrm>
              <a:off x="1467362" y="5068625"/>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8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12" name="标题 1"/>
            <p:cNvSpPr txBox="1"/>
            <p:nvPr/>
          </p:nvSpPr>
          <p:spPr>
            <a:xfrm>
              <a:off x="1660967"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13" name="标题 1"/>
            <p:cNvSpPr txBox="1"/>
            <p:nvPr/>
          </p:nvSpPr>
          <p:spPr>
            <a:xfrm>
              <a:off x="1854571"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lnSpc>
                  <a:spcPct val="100000"/>
                </a:lnSpc>
              </a:pPr>
              <a:endParaRPr kumimoji="1" lang="zh-CN" altLang="en-US"/>
            </a:p>
          </p:txBody>
        </p:sp>
      </p:grpSp>
      <p:sp>
        <p:nvSpPr>
          <p:cNvPr id="14" name="标题 1"/>
          <p:cNvSpPr txBox="1"/>
          <p:nvPr/>
        </p:nvSpPr>
        <p:spPr>
          <a:xfrm>
            <a:off x="4829810" y="2181860"/>
            <a:ext cx="2675255" cy="3239770"/>
          </a:xfrm>
          <a:prstGeom prst="roundRect">
            <a:avLst>
              <a:gd name="adj" fmla="val 7530"/>
            </a:avLst>
          </a:prstGeom>
          <a:solidFill>
            <a:schemeClr val="bg1"/>
          </a:solidFill>
          <a:ln w="12700" cap="rnd">
            <a:noFill/>
            <a:round/>
          </a:ln>
          <a:effectLst>
            <a:outerShdw blurRad="254000" dist="127000" dir="2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5740499" y="1842469"/>
            <a:ext cx="698304" cy="698303"/>
          </a:xfrm>
          <a:prstGeom prst="ellipse">
            <a:avLst/>
          </a:prstGeom>
          <a:solidFill>
            <a:schemeClr val="accent1"/>
          </a:solidFill>
          <a:ln w="12700" cap="rnd">
            <a:noFill/>
            <a:rou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740499" y="1931945"/>
            <a:ext cx="698500" cy="467047"/>
          </a:xfrm>
          <a:prstGeom prst="ellipse">
            <a:avLst/>
          </a:prstGeom>
          <a:noFill/>
          <a:ln w="12700" cap="sq">
            <a:noFill/>
            <a:miter/>
          </a:ln>
        </p:spPr>
        <p:txBody>
          <a:bodyPr vert="horz" wrap="square" lIns="0" tIns="0" rIns="0" bIns="0" rtlCol="0" anchor="ctr">
            <a:spAutoFit/>
          </a:bodyPr>
          <a:lstStyle/>
          <a:p>
            <a:pPr algn="ctr">
              <a:lnSpc>
                <a:spcPct val="110000"/>
              </a:lnSpc>
            </a:pPr>
            <a:r>
              <a:rPr kumimoji="1" lang="en-US" altLang="zh-CN" sz="2400">
                <a:ln w="12700">
                  <a:noFill/>
                </a:ln>
                <a:solidFill>
                  <a:srgbClr val="FFFFFF">
                    <a:alpha val="100000"/>
                  </a:srgbClr>
                </a:solidFill>
                <a:latin typeface="Source Han Sans"/>
                <a:ea typeface="Source Han Sans"/>
                <a:cs typeface="Source Han Sans"/>
              </a:rPr>
              <a:t>02</a:t>
            </a:r>
            <a:endParaRPr kumimoji="1" lang="zh-CN" altLang="en-US"/>
          </a:p>
        </p:txBody>
      </p:sp>
      <p:sp>
        <p:nvSpPr>
          <p:cNvPr id="17" name="标题 1"/>
          <p:cNvSpPr txBox="1"/>
          <p:nvPr/>
        </p:nvSpPr>
        <p:spPr>
          <a:xfrm>
            <a:off x="5009651" y="2667679"/>
            <a:ext cx="2160000" cy="504000"/>
          </a:xfrm>
          <a:prstGeom prst="rect">
            <a:avLst/>
          </a:prstGeom>
          <a:noFill/>
          <a:ln cap="sq">
            <a:noFill/>
          </a:ln>
          <a:effectLst/>
        </p:spPr>
        <p:txBody>
          <a:bodyPr vert="horz" wrap="square" lIns="0" tIns="0" rIns="0" bIns="0" rtlCol="0" anchor="ctr"/>
          <a:lstStyle/>
          <a:p>
            <a:pPr algn="ctr">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Master Core Concepts of C</a:t>
            </a:r>
            <a:endParaRPr kumimoji="1" lang="zh-CN" altLang="en-US"/>
          </a:p>
        </p:txBody>
      </p:sp>
      <p:sp>
        <p:nvSpPr>
          <p:cNvPr id="18" name="标题 1"/>
          <p:cNvSpPr txBox="1"/>
          <p:nvPr/>
        </p:nvSpPr>
        <p:spPr>
          <a:xfrm>
            <a:off x="5009651" y="3226074"/>
            <a:ext cx="2160000" cy="1697409"/>
          </a:xfrm>
          <a:prstGeom prst="rect">
            <a:avLst/>
          </a:prstGeom>
          <a:noFill/>
          <a:ln>
            <a:noFill/>
          </a:ln>
        </p:spPr>
        <p:txBody>
          <a:bodyPr vert="horz" wrap="square" lIns="0" tIns="0" rIns="0" bIns="0" rtlCol="0" anchor="t"/>
          <a:lstStyle/>
          <a:p>
            <a:pPr algn="ctr">
              <a:lnSpc>
                <a:spcPct val="140000"/>
              </a:lnSpc>
            </a:pPr>
            <a:r>
              <a:rPr kumimoji="1" lang="en-US" altLang="zh-CN" sz="1080">
                <a:ln w="12700">
                  <a:noFill/>
                </a:ln>
                <a:solidFill>
                  <a:srgbClr val="262626">
                    <a:alpha val="100000"/>
                  </a:srgbClr>
                </a:solidFill>
                <a:latin typeface="Source Han Sans"/>
                <a:ea typeface="Source Han Sans"/>
                <a:cs typeface="Source Han Sans"/>
              </a:rPr>
              <a:t>C is a powerful programming language with core concepts like memory management, pointers, and modular design.
Understanding these concepts is vital for writing robust and efficient C programs.</a:t>
            </a:r>
            <a:endParaRPr kumimoji="1" lang="zh-CN" altLang="en-US"/>
          </a:p>
        </p:txBody>
      </p:sp>
      <p:grpSp>
        <p:nvGrpSpPr>
          <p:cNvPr id="19" name="组合 18"/>
          <p:cNvGrpSpPr/>
          <p:nvPr/>
        </p:nvGrpSpPr>
        <p:grpSpPr>
          <a:xfrm>
            <a:off x="5832620" y="5068625"/>
            <a:ext cx="514063" cy="131413"/>
            <a:chOff x="5832620" y="5068625"/>
            <a:chExt cx="514063" cy="131413"/>
          </a:xfrm>
        </p:grpSpPr>
        <p:sp>
          <p:nvSpPr>
            <p:cNvPr id="20" name="标题 1"/>
            <p:cNvSpPr txBox="1"/>
            <p:nvPr/>
          </p:nvSpPr>
          <p:spPr>
            <a:xfrm>
              <a:off x="5832620" y="5068625"/>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8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21" name="标题 1"/>
            <p:cNvSpPr txBox="1"/>
            <p:nvPr/>
          </p:nvSpPr>
          <p:spPr>
            <a:xfrm>
              <a:off x="6026225"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22" name="标题 1"/>
            <p:cNvSpPr txBox="1"/>
            <p:nvPr/>
          </p:nvSpPr>
          <p:spPr>
            <a:xfrm>
              <a:off x="6219829"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lnSpc>
                  <a:spcPct val="100000"/>
                </a:lnSpc>
              </a:pPr>
              <a:endParaRPr kumimoji="1" lang="zh-CN" altLang="en-US"/>
            </a:p>
          </p:txBody>
        </p:sp>
      </p:grpSp>
      <p:sp>
        <p:nvSpPr>
          <p:cNvPr id="23" name="标题 1"/>
          <p:cNvSpPr txBox="1"/>
          <p:nvPr/>
        </p:nvSpPr>
        <p:spPr>
          <a:xfrm>
            <a:off x="9194800" y="2181860"/>
            <a:ext cx="2693035" cy="3239770"/>
          </a:xfrm>
          <a:prstGeom prst="roundRect">
            <a:avLst>
              <a:gd name="adj" fmla="val 7530"/>
            </a:avLst>
          </a:prstGeom>
          <a:solidFill>
            <a:schemeClr val="bg1"/>
          </a:solidFill>
          <a:ln w="12700" cap="rnd">
            <a:noFill/>
            <a:round/>
          </a:ln>
          <a:effectLst>
            <a:outerShdw blurRad="254000" dist="127000" dir="2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10105755" y="1842469"/>
            <a:ext cx="698304" cy="698303"/>
          </a:xfrm>
          <a:prstGeom prst="ellipse">
            <a:avLst/>
          </a:prstGeom>
          <a:solidFill>
            <a:schemeClr val="accent1"/>
          </a:solidFill>
          <a:ln w="12700" cap="rnd">
            <a:noFill/>
            <a:round/>
          </a:ln>
          <a:effectLst>
            <a:outerShdw blurRad="254000" dist="127000" algn="ctr" rotWithShape="0">
              <a:schemeClr val="bg1">
                <a:lumMod val="6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0105755" y="1931945"/>
            <a:ext cx="698500" cy="467047"/>
          </a:xfrm>
          <a:prstGeom prst="ellipse">
            <a:avLst/>
          </a:prstGeom>
          <a:noFill/>
          <a:ln w="12700" cap="sq">
            <a:noFill/>
            <a:miter/>
          </a:ln>
        </p:spPr>
        <p:txBody>
          <a:bodyPr vert="horz" wrap="square" lIns="0" tIns="0" rIns="0" bIns="0" rtlCol="0" anchor="ctr">
            <a:spAutoFit/>
          </a:bodyPr>
          <a:lstStyle/>
          <a:p>
            <a:pPr algn="ctr">
              <a:lnSpc>
                <a:spcPct val="110000"/>
              </a:lnSpc>
            </a:pPr>
            <a:r>
              <a:rPr kumimoji="1" lang="en-US" altLang="zh-CN" sz="2400">
                <a:ln w="12700">
                  <a:noFill/>
                </a:ln>
                <a:solidFill>
                  <a:srgbClr val="FFFFFF">
                    <a:alpha val="100000"/>
                  </a:srgbClr>
                </a:solidFill>
                <a:latin typeface="Source Han Sans"/>
                <a:ea typeface="Source Han Sans"/>
                <a:cs typeface="Source Han Sans"/>
              </a:rPr>
              <a:t>03</a:t>
            </a:r>
            <a:endParaRPr kumimoji="1" lang="zh-CN" altLang="en-US"/>
          </a:p>
        </p:txBody>
      </p:sp>
      <p:sp>
        <p:nvSpPr>
          <p:cNvPr id="26" name="标题 1"/>
          <p:cNvSpPr txBox="1"/>
          <p:nvPr/>
        </p:nvSpPr>
        <p:spPr>
          <a:xfrm>
            <a:off x="9374907" y="2667679"/>
            <a:ext cx="2160000" cy="504000"/>
          </a:xfrm>
          <a:prstGeom prst="rect">
            <a:avLst/>
          </a:prstGeom>
          <a:noFill/>
          <a:ln cap="sq">
            <a:noFill/>
          </a:ln>
          <a:effectLst/>
        </p:spPr>
        <p:txBody>
          <a:bodyPr vert="horz" wrap="square" lIns="0" tIns="0" rIns="0" bIns="0" rtlCol="0" anchor="ctr"/>
          <a:lstStyle/>
          <a:p>
            <a:pPr algn="ctr">
              <a:lnSpc>
                <a:spcPct val="100000"/>
              </a:lnSpc>
            </a:pPr>
            <a:r>
              <a:rPr kumimoji="1" lang="en-US" altLang="zh-CN" sz="1600">
                <a:ln w="12700">
                  <a:noFill/>
                </a:ln>
                <a:solidFill>
                  <a:srgbClr val="262626">
                    <a:alpha val="100000"/>
                  </a:srgbClr>
                </a:solidFill>
                <a:latin typeface="Source Han Sans CN Bold"/>
                <a:ea typeface="Source Han Sans CN Bold"/>
                <a:cs typeface="Source Han Sans CN Bold"/>
              </a:rPr>
              <a:t>Prepare for Advanced Topics</a:t>
            </a:r>
            <a:endParaRPr kumimoji="1" lang="zh-CN" altLang="en-US"/>
          </a:p>
        </p:txBody>
      </p:sp>
      <p:sp>
        <p:nvSpPr>
          <p:cNvPr id="27" name="标题 1"/>
          <p:cNvSpPr txBox="1"/>
          <p:nvPr/>
        </p:nvSpPr>
        <p:spPr>
          <a:xfrm>
            <a:off x="9323705" y="3225800"/>
            <a:ext cx="2409825" cy="1697355"/>
          </a:xfrm>
          <a:prstGeom prst="rect">
            <a:avLst/>
          </a:prstGeom>
          <a:noFill/>
          <a:ln>
            <a:noFill/>
          </a:ln>
        </p:spPr>
        <p:txBody>
          <a:bodyPr vert="horz" wrap="square" lIns="0" tIns="0" rIns="0" bIns="0" rtlCol="0" anchor="t"/>
          <a:lstStyle/>
          <a:p>
            <a:pPr algn="ctr">
              <a:lnSpc>
                <a:spcPct val="140000"/>
              </a:lnSpc>
            </a:pPr>
            <a:r>
              <a:rPr kumimoji="1" lang="en-US" altLang="zh-CN" sz="1080">
                <a:ln w="12700">
                  <a:noFill/>
                </a:ln>
                <a:solidFill>
                  <a:srgbClr val="262626">
                    <a:alpha val="100000"/>
                  </a:srgbClr>
                </a:solidFill>
                <a:latin typeface="Source Han Sans"/>
                <a:ea typeface="Source Han Sans"/>
                <a:cs typeface="Source Han Sans"/>
              </a:rPr>
              <a:t>This course serves as a foundation for advanced topics in software development and system programming.
Students will be well- prepared to explore areas such as operating systems, embedded systems, and high- performance computing.</a:t>
            </a:r>
            <a:endParaRPr kumimoji="1" lang="zh-CN" altLang="en-US"/>
          </a:p>
        </p:txBody>
      </p:sp>
      <p:grpSp>
        <p:nvGrpSpPr>
          <p:cNvPr id="28" name="组合 27"/>
          <p:cNvGrpSpPr/>
          <p:nvPr/>
        </p:nvGrpSpPr>
        <p:grpSpPr>
          <a:xfrm>
            <a:off x="10197876" y="5068625"/>
            <a:ext cx="514063" cy="131413"/>
            <a:chOff x="10197876" y="5068625"/>
            <a:chExt cx="514063" cy="131413"/>
          </a:xfrm>
        </p:grpSpPr>
        <p:sp>
          <p:nvSpPr>
            <p:cNvPr id="29" name="标题 1"/>
            <p:cNvSpPr txBox="1"/>
            <p:nvPr/>
          </p:nvSpPr>
          <p:spPr>
            <a:xfrm>
              <a:off x="10197876" y="5068625"/>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8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30" name="标题 1"/>
            <p:cNvSpPr txBox="1"/>
            <p:nvPr/>
          </p:nvSpPr>
          <p:spPr>
            <a:xfrm>
              <a:off x="10391481"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bg1">
                <a:lumMod val="75000"/>
              </a:schemeClr>
            </a:solidFill>
            <a:ln cap="sq">
              <a:noFill/>
            </a:ln>
          </p:spPr>
          <p:txBody>
            <a:bodyPr vert="horz" wrap="square" lIns="91440" tIns="45720" rIns="91440" bIns="45720" rtlCol="0" anchor="t"/>
            <a:lstStyle/>
            <a:p>
              <a:pPr algn="l">
                <a:lnSpc>
                  <a:spcPct val="100000"/>
                </a:lnSpc>
              </a:pPr>
              <a:endParaRPr kumimoji="1" lang="zh-CN" altLang="en-US"/>
            </a:p>
          </p:txBody>
        </p:sp>
        <p:sp>
          <p:nvSpPr>
            <p:cNvPr id="31" name="标题 1"/>
            <p:cNvSpPr txBox="1"/>
            <p:nvPr/>
          </p:nvSpPr>
          <p:spPr>
            <a:xfrm>
              <a:off x="10585085" y="5068626"/>
              <a:ext cx="126854" cy="131412"/>
            </a:xfrm>
            <a:custGeom>
              <a:avLst/>
              <a:gdLst>
                <a:gd name="T0" fmla="*/ 7371 w 17675"/>
                <a:gd name="T1" fmla="*/ 1125 h 18310"/>
                <a:gd name="T2" fmla="*/ 5959 w 17675"/>
                <a:gd name="T3" fmla="*/ 593 h 18310"/>
                <a:gd name="T4" fmla="*/ 4735 w 17675"/>
                <a:gd name="T5" fmla="*/ 240 h 18310"/>
                <a:gd name="T6" fmla="*/ 3627 w 17675"/>
                <a:gd name="T7" fmla="*/ 54 h 18310"/>
                <a:gd name="T8" fmla="*/ 2806 w 17675"/>
                <a:gd name="T9" fmla="*/ 7 h 18310"/>
                <a:gd name="T10" fmla="*/ 2454 w 17675"/>
                <a:gd name="T11" fmla="*/ 85 h 18310"/>
                <a:gd name="T12" fmla="*/ 2132 w 17675"/>
                <a:gd name="T13" fmla="*/ 262 h 18310"/>
                <a:gd name="T14" fmla="*/ 1838 w 17675"/>
                <a:gd name="T15" fmla="*/ 533 h 18310"/>
                <a:gd name="T16" fmla="*/ 1454 w 17675"/>
                <a:gd name="T17" fmla="*/ 1111 h 18310"/>
                <a:gd name="T18" fmla="*/ 1261 w 17675"/>
                <a:gd name="T19" fmla="*/ 1545 h 18310"/>
                <a:gd name="T20" fmla="*/ 1008 w 17675"/>
                <a:gd name="T21" fmla="*/ 2315 h 18310"/>
                <a:gd name="T22" fmla="*/ 836 w 17675"/>
                <a:gd name="T23" fmla="*/ 2906 h 18310"/>
                <a:gd name="T24" fmla="*/ 683 w 17675"/>
                <a:gd name="T25" fmla="*/ 3519 h 18310"/>
                <a:gd name="T26" fmla="*/ 506 w 17675"/>
                <a:gd name="T27" fmla="*/ 4330 h 18310"/>
                <a:gd name="T28" fmla="*/ 356 w 17675"/>
                <a:gd name="T29" fmla="*/ 5177 h 18310"/>
                <a:gd name="T30" fmla="*/ 199 w 17675"/>
                <a:gd name="T31" fmla="*/ 6352 h 18310"/>
                <a:gd name="T32" fmla="*/ 65 w 17675"/>
                <a:gd name="T33" fmla="*/ 7805 h 18310"/>
                <a:gd name="T34" fmla="*/ 1 w 17675"/>
                <a:gd name="T35" fmla="*/ 9354 h 18310"/>
                <a:gd name="T36" fmla="*/ 54 w 17675"/>
                <a:gd name="T37" fmla="*/ 10490 h 18310"/>
                <a:gd name="T38" fmla="*/ 149 w 17675"/>
                <a:gd name="T39" fmla="*/ 11811 h 18310"/>
                <a:gd name="T40" fmla="*/ 298 w 17675"/>
                <a:gd name="T41" fmla="*/ 13066 h 18310"/>
                <a:gd name="T42" fmla="*/ 650 w 17675"/>
                <a:gd name="T43" fmla="*/ 14979 h 18310"/>
                <a:gd name="T44" fmla="*/ 991 w 17675"/>
                <a:gd name="T45" fmla="*/ 16266 h 18310"/>
                <a:gd name="T46" fmla="*/ 1332 w 17675"/>
                <a:gd name="T47" fmla="*/ 17156 h 18310"/>
                <a:gd name="T48" fmla="*/ 1598 w 17675"/>
                <a:gd name="T49" fmla="*/ 17614 h 18310"/>
                <a:gd name="T50" fmla="*/ 1917 w 17675"/>
                <a:gd name="T51" fmla="*/ 17970 h 18310"/>
                <a:gd name="T52" fmla="*/ 2349 w 17675"/>
                <a:gd name="T53" fmla="*/ 18232 h 18310"/>
                <a:gd name="T54" fmla="*/ 2745 w 17675"/>
                <a:gd name="T55" fmla="*/ 18309 h 18310"/>
                <a:gd name="T56" fmla="*/ 3384 w 17675"/>
                <a:gd name="T57" fmla="*/ 18287 h 18310"/>
                <a:gd name="T58" fmla="*/ 4157 w 17675"/>
                <a:gd name="T59" fmla="*/ 18192 h 18310"/>
                <a:gd name="T60" fmla="*/ 5006 w 17675"/>
                <a:gd name="T61" fmla="*/ 18009 h 18310"/>
                <a:gd name="T62" fmla="*/ 6483 w 17675"/>
                <a:gd name="T63" fmla="*/ 17544 h 18310"/>
                <a:gd name="T64" fmla="*/ 7200 w 17675"/>
                <a:gd name="T65" fmla="*/ 17277 h 18310"/>
                <a:gd name="T66" fmla="*/ 8295 w 17675"/>
                <a:gd name="T67" fmla="*/ 16841 h 18310"/>
                <a:gd name="T68" fmla="*/ 8872 w 17675"/>
                <a:gd name="T69" fmla="*/ 16605 h 18310"/>
                <a:gd name="T70" fmla="*/ 9346 w 17675"/>
                <a:gd name="T71" fmla="*/ 16391 h 18310"/>
                <a:gd name="T72" fmla="*/ 10057 w 17675"/>
                <a:gd name="T73" fmla="*/ 16048 h 18310"/>
                <a:gd name="T74" fmla="*/ 10903 w 17675"/>
                <a:gd name="T75" fmla="*/ 15584 h 18310"/>
                <a:gd name="T76" fmla="*/ 11867 w 17675"/>
                <a:gd name="T77" fmla="*/ 14997 h 18310"/>
                <a:gd name="T78" fmla="*/ 12590 w 17675"/>
                <a:gd name="T79" fmla="*/ 14528 h 18310"/>
                <a:gd name="T80" fmla="*/ 13212 w 17675"/>
                <a:gd name="T81" fmla="*/ 14088 h 18310"/>
                <a:gd name="T82" fmla="*/ 14481 w 17675"/>
                <a:gd name="T83" fmla="*/ 13112 h 18310"/>
                <a:gd name="T84" fmla="*/ 14802 w 17675"/>
                <a:gd name="T85" fmla="*/ 12854 h 18310"/>
                <a:gd name="T86" fmla="*/ 15451 w 17675"/>
                <a:gd name="T87" fmla="*/ 12291 h 18310"/>
                <a:gd name="T88" fmla="*/ 15927 w 17675"/>
                <a:gd name="T89" fmla="*/ 11853 h 18310"/>
                <a:gd name="T90" fmla="*/ 16443 w 17675"/>
                <a:gd name="T91" fmla="*/ 11335 h 18310"/>
                <a:gd name="T92" fmla="*/ 16856 w 17675"/>
                <a:gd name="T93" fmla="*/ 10896 h 18310"/>
                <a:gd name="T94" fmla="*/ 17295 w 17675"/>
                <a:gd name="T95" fmla="*/ 10296 h 18310"/>
                <a:gd name="T96" fmla="*/ 17543 w 17675"/>
                <a:gd name="T97" fmla="*/ 9805 h 18310"/>
                <a:gd name="T98" fmla="*/ 17675 w 17675"/>
                <a:gd name="T99" fmla="*/ 9283 h 18310"/>
                <a:gd name="T100" fmla="*/ 17609 w 17675"/>
                <a:gd name="T101" fmla="*/ 8895 h 18310"/>
                <a:gd name="T102" fmla="*/ 17328 w 17675"/>
                <a:gd name="T103" fmla="*/ 8254 h 18310"/>
                <a:gd name="T104" fmla="*/ 16958 w 17675"/>
                <a:gd name="T105" fmla="*/ 7727 h 18310"/>
                <a:gd name="T106" fmla="*/ 16207 w 17675"/>
                <a:gd name="T107" fmla="*/ 6899 h 18310"/>
                <a:gd name="T108" fmla="*/ 14144 w 17675"/>
                <a:gd name="T109" fmla="*/ 5052 h 18310"/>
                <a:gd name="T110" fmla="*/ 13172 w 17675"/>
                <a:gd name="T111" fmla="*/ 4299 h 18310"/>
                <a:gd name="T112" fmla="*/ 12177 w 17675"/>
                <a:gd name="T113" fmla="*/ 3589 h 18310"/>
                <a:gd name="T114" fmla="*/ 11125 w 17675"/>
                <a:gd name="T115" fmla="*/ 2920 h 18310"/>
                <a:gd name="T116" fmla="*/ 10015 w 17675"/>
                <a:gd name="T117" fmla="*/ 2305 h 18310"/>
                <a:gd name="T118" fmla="*/ 9091 w 17675"/>
                <a:gd name="T119" fmla="*/ 1855 h 18310"/>
                <a:gd name="T120" fmla="*/ 8300 w 17675"/>
                <a:gd name="T121" fmla="*/ 1511 h 18310"/>
              </a:gdLst>
              <a:ahLst/>
              <a:cxnLst/>
              <a:rect l="0" t="0" r="r" b="b"/>
              <a:pathLst>
                <a:path w="17675" h="18310">
                  <a:moveTo>
                    <a:pt x="8078" y="1426"/>
                  </a:moveTo>
                  <a:lnTo>
                    <a:pt x="8047" y="1409"/>
                  </a:lnTo>
                  <a:lnTo>
                    <a:pt x="8014" y="1392"/>
                  </a:lnTo>
                  <a:lnTo>
                    <a:pt x="7978" y="1376"/>
                  </a:lnTo>
                  <a:lnTo>
                    <a:pt x="7940" y="1360"/>
                  </a:lnTo>
                  <a:lnTo>
                    <a:pt x="7901" y="1345"/>
                  </a:lnTo>
                  <a:lnTo>
                    <a:pt x="7862" y="1330"/>
                  </a:lnTo>
                  <a:lnTo>
                    <a:pt x="7825" y="1315"/>
                  </a:lnTo>
                  <a:lnTo>
                    <a:pt x="7791" y="1301"/>
                  </a:lnTo>
                  <a:lnTo>
                    <a:pt x="7583" y="1213"/>
                  </a:lnTo>
                  <a:lnTo>
                    <a:pt x="7371" y="1125"/>
                  </a:lnTo>
                  <a:lnTo>
                    <a:pt x="7158" y="1038"/>
                  </a:lnTo>
                  <a:lnTo>
                    <a:pt x="6943" y="953"/>
                  </a:lnTo>
                  <a:lnTo>
                    <a:pt x="6836" y="911"/>
                  </a:lnTo>
                  <a:lnTo>
                    <a:pt x="6727" y="869"/>
                  </a:lnTo>
                  <a:lnTo>
                    <a:pt x="6618" y="827"/>
                  </a:lnTo>
                  <a:lnTo>
                    <a:pt x="6508" y="787"/>
                  </a:lnTo>
                  <a:lnTo>
                    <a:pt x="6400" y="747"/>
                  </a:lnTo>
                  <a:lnTo>
                    <a:pt x="6290" y="707"/>
                  </a:lnTo>
                  <a:lnTo>
                    <a:pt x="6180" y="668"/>
                  </a:lnTo>
                  <a:lnTo>
                    <a:pt x="6070" y="631"/>
                  </a:lnTo>
                  <a:lnTo>
                    <a:pt x="5959" y="593"/>
                  </a:lnTo>
                  <a:lnTo>
                    <a:pt x="5848" y="556"/>
                  </a:lnTo>
                  <a:lnTo>
                    <a:pt x="5737" y="521"/>
                  </a:lnTo>
                  <a:lnTo>
                    <a:pt x="5626" y="485"/>
                  </a:lnTo>
                  <a:lnTo>
                    <a:pt x="5515" y="451"/>
                  </a:lnTo>
                  <a:lnTo>
                    <a:pt x="5404" y="418"/>
                  </a:lnTo>
                  <a:lnTo>
                    <a:pt x="5292" y="386"/>
                  </a:lnTo>
                  <a:lnTo>
                    <a:pt x="5181" y="355"/>
                  </a:lnTo>
                  <a:lnTo>
                    <a:pt x="5069" y="324"/>
                  </a:lnTo>
                  <a:lnTo>
                    <a:pt x="4958" y="295"/>
                  </a:lnTo>
                  <a:lnTo>
                    <a:pt x="4846" y="267"/>
                  </a:lnTo>
                  <a:lnTo>
                    <a:pt x="4735" y="240"/>
                  </a:lnTo>
                  <a:lnTo>
                    <a:pt x="4623" y="215"/>
                  </a:lnTo>
                  <a:lnTo>
                    <a:pt x="4511" y="191"/>
                  </a:lnTo>
                  <a:lnTo>
                    <a:pt x="4400" y="168"/>
                  </a:lnTo>
                  <a:lnTo>
                    <a:pt x="4287" y="146"/>
                  </a:lnTo>
                  <a:lnTo>
                    <a:pt x="4234" y="136"/>
                  </a:lnTo>
                  <a:lnTo>
                    <a:pt x="4162" y="125"/>
                  </a:lnTo>
                  <a:lnTo>
                    <a:pt x="4075" y="112"/>
                  </a:lnTo>
                  <a:lnTo>
                    <a:pt x="3975" y="98"/>
                  </a:lnTo>
                  <a:lnTo>
                    <a:pt x="3865" y="84"/>
                  </a:lnTo>
                  <a:lnTo>
                    <a:pt x="3749" y="69"/>
                  </a:lnTo>
                  <a:lnTo>
                    <a:pt x="3627" y="54"/>
                  </a:lnTo>
                  <a:lnTo>
                    <a:pt x="3504" y="40"/>
                  </a:lnTo>
                  <a:lnTo>
                    <a:pt x="3381" y="27"/>
                  </a:lnTo>
                  <a:lnTo>
                    <a:pt x="3262" y="17"/>
                  </a:lnTo>
                  <a:lnTo>
                    <a:pt x="3148" y="8"/>
                  </a:lnTo>
                  <a:lnTo>
                    <a:pt x="3043" y="2"/>
                  </a:lnTo>
                  <a:lnTo>
                    <a:pt x="2994" y="1"/>
                  </a:lnTo>
                  <a:lnTo>
                    <a:pt x="2949" y="0"/>
                  </a:lnTo>
                  <a:lnTo>
                    <a:pt x="2908" y="0"/>
                  </a:lnTo>
                  <a:lnTo>
                    <a:pt x="2869" y="1"/>
                  </a:lnTo>
                  <a:lnTo>
                    <a:pt x="2834" y="3"/>
                  </a:lnTo>
                  <a:lnTo>
                    <a:pt x="2806" y="7"/>
                  </a:lnTo>
                  <a:lnTo>
                    <a:pt x="2780" y="11"/>
                  </a:lnTo>
                  <a:lnTo>
                    <a:pt x="2761" y="17"/>
                  </a:lnTo>
                  <a:lnTo>
                    <a:pt x="2724" y="19"/>
                  </a:lnTo>
                  <a:lnTo>
                    <a:pt x="2689" y="24"/>
                  </a:lnTo>
                  <a:lnTo>
                    <a:pt x="2655" y="29"/>
                  </a:lnTo>
                  <a:lnTo>
                    <a:pt x="2620" y="35"/>
                  </a:lnTo>
                  <a:lnTo>
                    <a:pt x="2586" y="43"/>
                  </a:lnTo>
                  <a:lnTo>
                    <a:pt x="2552" y="53"/>
                  </a:lnTo>
                  <a:lnTo>
                    <a:pt x="2518" y="63"/>
                  </a:lnTo>
                  <a:lnTo>
                    <a:pt x="2486" y="73"/>
                  </a:lnTo>
                  <a:lnTo>
                    <a:pt x="2454" y="85"/>
                  </a:lnTo>
                  <a:lnTo>
                    <a:pt x="2423" y="97"/>
                  </a:lnTo>
                  <a:lnTo>
                    <a:pt x="2393" y="111"/>
                  </a:lnTo>
                  <a:lnTo>
                    <a:pt x="2363" y="125"/>
                  </a:lnTo>
                  <a:lnTo>
                    <a:pt x="2333" y="138"/>
                  </a:lnTo>
                  <a:lnTo>
                    <a:pt x="2306" y="153"/>
                  </a:lnTo>
                  <a:lnTo>
                    <a:pt x="2278" y="169"/>
                  </a:lnTo>
                  <a:lnTo>
                    <a:pt x="2252" y="184"/>
                  </a:lnTo>
                  <a:lnTo>
                    <a:pt x="2218" y="205"/>
                  </a:lnTo>
                  <a:lnTo>
                    <a:pt x="2187" y="224"/>
                  </a:lnTo>
                  <a:lnTo>
                    <a:pt x="2158" y="244"/>
                  </a:lnTo>
                  <a:lnTo>
                    <a:pt x="2132" y="262"/>
                  </a:lnTo>
                  <a:lnTo>
                    <a:pt x="2108" y="280"/>
                  </a:lnTo>
                  <a:lnTo>
                    <a:pt x="2086" y="298"/>
                  </a:lnTo>
                  <a:lnTo>
                    <a:pt x="2065" y="315"/>
                  </a:lnTo>
                  <a:lnTo>
                    <a:pt x="2046" y="332"/>
                  </a:lnTo>
                  <a:lnTo>
                    <a:pt x="2007" y="367"/>
                  </a:lnTo>
                  <a:lnTo>
                    <a:pt x="1968" y="405"/>
                  </a:lnTo>
                  <a:lnTo>
                    <a:pt x="1927" y="446"/>
                  </a:lnTo>
                  <a:lnTo>
                    <a:pt x="1878" y="491"/>
                  </a:lnTo>
                  <a:lnTo>
                    <a:pt x="1866" y="504"/>
                  </a:lnTo>
                  <a:lnTo>
                    <a:pt x="1853" y="517"/>
                  </a:lnTo>
                  <a:lnTo>
                    <a:pt x="1838" y="533"/>
                  </a:lnTo>
                  <a:lnTo>
                    <a:pt x="1823" y="550"/>
                  </a:lnTo>
                  <a:lnTo>
                    <a:pt x="1790" y="592"/>
                  </a:lnTo>
                  <a:lnTo>
                    <a:pt x="1754" y="637"/>
                  </a:lnTo>
                  <a:lnTo>
                    <a:pt x="1717" y="689"/>
                  </a:lnTo>
                  <a:lnTo>
                    <a:pt x="1679" y="744"/>
                  </a:lnTo>
                  <a:lnTo>
                    <a:pt x="1639" y="802"/>
                  </a:lnTo>
                  <a:lnTo>
                    <a:pt x="1600" y="863"/>
                  </a:lnTo>
                  <a:lnTo>
                    <a:pt x="1561" y="926"/>
                  </a:lnTo>
                  <a:lnTo>
                    <a:pt x="1524" y="988"/>
                  </a:lnTo>
                  <a:lnTo>
                    <a:pt x="1488" y="1051"/>
                  </a:lnTo>
                  <a:lnTo>
                    <a:pt x="1454" y="1111"/>
                  </a:lnTo>
                  <a:lnTo>
                    <a:pt x="1425" y="1170"/>
                  </a:lnTo>
                  <a:lnTo>
                    <a:pt x="1398" y="1226"/>
                  </a:lnTo>
                  <a:lnTo>
                    <a:pt x="1387" y="1252"/>
                  </a:lnTo>
                  <a:lnTo>
                    <a:pt x="1377" y="1277"/>
                  </a:lnTo>
                  <a:lnTo>
                    <a:pt x="1367" y="1301"/>
                  </a:lnTo>
                  <a:lnTo>
                    <a:pt x="1359" y="1323"/>
                  </a:lnTo>
                  <a:lnTo>
                    <a:pt x="1340" y="1362"/>
                  </a:lnTo>
                  <a:lnTo>
                    <a:pt x="1320" y="1404"/>
                  </a:lnTo>
                  <a:lnTo>
                    <a:pt x="1300" y="1449"/>
                  </a:lnTo>
                  <a:lnTo>
                    <a:pt x="1280" y="1496"/>
                  </a:lnTo>
                  <a:lnTo>
                    <a:pt x="1261" y="1545"/>
                  </a:lnTo>
                  <a:lnTo>
                    <a:pt x="1241" y="1596"/>
                  </a:lnTo>
                  <a:lnTo>
                    <a:pt x="1222" y="1648"/>
                  </a:lnTo>
                  <a:lnTo>
                    <a:pt x="1204" y="1702"/>
                  </a:lnTo>
                  <a:lnTo>
                    <a:pt x="1167" y="1808"/>
                  </a:lnTo>
                  <a:lnTo>
                    <a:pt x="1133" y="1915"/>
                  </a:lnTo>
                  <a:lnTo>
                    <a:pt x="1101" y="2016"/>
                  </a:lnTo>
                  <a:lnTo>
                    <a:pt x="1071" y="2110"/>
                  </a:lnTo>
                  <a:lnTo>
                    <a:pt x="1055" y="2162"/>
                  </a:lnTo>
                  <a:lnTo>
                    <a:pt x="1039" y="2213"/>
                  </a:lnTo>
                  <a:lnTo>
                    <a:pt x="1023" y="2264"/>
                  </a:lnTo>
                  <a:lnTo>
                    <a:pt x="1008" y="2315"/>
                  </a:lnTo>
                  <a:lnTo>
                    <a:pt x="992" y="2367"/>
                  </a:lnTo>
                  <a:lnTo>
                    <a:pt x="976" y="2418"/>
                  </a:lnTo>
                  <a:lnTo>
                    <a:pt x="960" y="2471"/>
                  </a:lnTo>
                  <a:lnTo>
                    <a:pt x="944" y="2523"/>
                  </a:lnTo>
                  <a:lnTo>
                    <a:pt x="929" y="2573"/>
                  </a:lnTo>
                  <a:lnTo>
                    <a:pt x="913" y="2626"/>
                  </a:lnTo>
                  <a:lnTo>
                    <a:pt x="896" y="2682"/>
                  </a:lnTo>
                  <a:lnTo>
                    <a:pt x="880" y="2740"/>
                  </a:lnTo>
                  <a:lnTo>
                    <a:pt x="864" y="2797"/>
                  </a:lnTo>
                  <a:lnTo>
                    <a:pt x="849" y="2852"/>
                  </a:lnTo>
                  <a:lnTo>
                    <a:pt x="836" y="2906"/>
                  </a:lnTo>
                  <a:lnTo>
                    <a:pt x="827" y="2955"/>
                  </a:lnTo>
                  <a:lnTo>
                    <a:pt x="818" y="2977"/>
                  </a:lnTo>
                  <a:lnTo>
                    <a:pt x="809" y="3003"/>
                  </a:lnTo>
                  <a:lnTo>
                    <a:pt x="800" y="3033"/>
                  </a:lnTo>
                  <a:lnTo>
                    <a:pt x="790" y="3067"/>
                  </a:lnTo>
                  <a:lnTo>
                    <a:pt x="770" y="3142"/>
                  </a:lnTo>
                  <a:lnTo>
                    <a:pt x="749" y="3225"/>
                  </a:lnTo>
                  <a:lnTo>
                    <a:pt x="730" y="3310"/>
                  </a:lnTo>
                  <a:lnTo>
                    <a:pt x="712" y="3390"/>
                  </a:lnTo>
                  <a:lnTo>
                    <a:pt x="696" y="3461"/>
                  </a:lnTo>
                  <a:lnTo>
                    <a:pt x="683" y="3519"/>
                  </a:lnTo>
                  <a:lnTo>
                    <a:pt x="666" y="3593"/>
                  </a:lnTo>
                  <a:lnTo>
                    <a:pt x="649" y="3667"/>
                  </a:lnTo>
                  <a:lnTo>
                    <a:pt x="633" y="3740"/>
                  </a:lnTo>
                  <a:lnTo>
                    <a:pt x="617" y="3813"/>
                  </a:lnTo>
                  <a:lnTo>
                    <a:pt x="601" y="3886"/>
                  </a:lnTo>
                  <a:lnTo>
                    <a:pt x="585" y="3960"/>
                  </a:lnTo>
                  <a:lnTo>
                    <a:pt x="569" y="4033"/>
                  </a:lnTo>
                  <a:lnTo>
                    <a:pt x="553" y="4108"/>
                  </a:lnTo>
                  <a:lnTo>
                    <a:pt x="537" y="4182"/>
                  </a:lnTo>
                  <a:lnTo>
                    <a:pt x="522" y="4256"/>
                  </a:lnTo>
                  <a:lnTo>
                    <a:pt x="506" y="4330"/>
                  </a:lnTo>
                  <a:lnTo>
                    <a:pt x="491" y="4406"/>
                  </a:lnTo>
                  <a:lnTo>
                    <a:pt x="476" y="4483"/>
                  </a:lnTo>
                  <a:lnTo>
                    <a:pt x="461" y="4559"/>
                  </a:lnTo>
                  <a:lnTo>
                    <a:pt x="447" y="4636"/>
                  </a:lnTo>
                  <a:lnTo>
                    <a:pt x="433" y="4714"/>
                  </a:lnTo>
                  <a:lnTo>
                    <a:pt x="419" y="4791"/>
                  </a:lnTo>
                  <a:lnTo>
                    <a:pt x="405" y="4868"/>
                  </a:lnTo>
                  <a:lnTo>
                    <a:pt x="392" y="4946"/>
                  </a:lnTo>
                  <a:lnTo>
                    <a:pt x="380" y="5024"/>
                  </a:lnTo>
                  <a:lnTo>
                    <a:pt x="367" y="5100"/>
                  </a:lnTo>
                  <a:lnTo>
                    <a:pt x="356" y="5177"/>
                  </a:lnTo>
                  <a:lnTo>
                    <a:pt x="346" y="5253"/>
                  </a:lnTo>
                  <a:lnTo>
                    <a:pt x="335" y="5328"/>
                  </a:lnTo>
                  <a:lnTo>
                    <a:pt x="320" y="5442"/>
                  </a:lnTo>
                  <a:lnTo>
                    <a:pt x="304" y="5555"/>
                  </a:lnTo>
                  <a:lnTo>
                    <a:pt x="289" y="5668"/>
                  </a:lnTo>
                  <a:lnTo>
                    <a:pt x="275" y="5781"/>
                  </a:lnTo>
                  <a:lnTo>
                    <a:pt x="259" y="5896"/>
                  </a:lnTo>
                  <a:lnTo>
                    <a:pt x="244" y="6009"/>
                  </a:lnTo>
                  <a:lnTo>
                    <a:pt x="229" y="6124"/>
                  </a:lnTo>
                  <a:lnTo>
                    <a:pt x="214" y="6238"/>
                  </a:lnTo>
                  <a:lnTo>
                    <a:pt x="199" y="6352"/>
                  </a:lnTo>
                  <a:lnTo>
                    <a:pt x="185" y="6467"/>
                  </a:lnTo>
                  <a:lnTo>
                    <a:pt x="173" y="6581"/>
                  </a:lnTo>
                  <a:lnTo>
                    <a:pt x="160" y="6697"/>
                  </a:lnTo>
                  <a:lnTo>
                    <a:pt x="148" y="6811"/>
                  </a:lnTo>
                  <a:lnTo>
                    <a:pt x="137" y="6927"/>
                  </a:lnTo>
                  <a:lnTo>
                    <a:pt x="127" y="7042"/>
                  </a:lnTo>
                  <a:lnTo>
                    <a:pt x="119" y="7158"/>
                  </a:lnTo>
                  <a:lnTo>
                    <a:pt x="105" y="7319"/>
                  </a:lnTo>
                  <a:lnTo>
                    <a:pt x="92" y="7481"/>
                  </a:lnTo>
                  <a:lnTo>
                    <a:pt x="79" y="7643"/>
                  </a:lnTo>
                  <a:lnTo>
                    <a:pt x="65" y="7805"/>
                  </a:lnTo>
                  <a:lnTo>
                    <a:pt x="54" y="7967"/>
                  </a:lnTo>
                  <a:lnTo>
                    <a:pt x="42" y="8130"/>
                  </a:lnTo>
                  <a:lnTo>
                    <a:pt x="31" y="8293"/>
                  </a:lnTo>
                  <a:lnTo>
                    <a:pt x="22" y="8456"/>
                  </a:lnTo>
                  <a:lnTo>
                    <a:pt x="14" y="8619"/>
                  </a:lnTo>
                  <a:lnTo>
                    <a:pt x="8" y="8782"/>
                  </a:lnTo>
                  <a:lnTo>
                    <a:pt x="3" y="8946"/>
                  </a:lnTo>
                  <a:lnTo>
                    <a:pt x="0" y="9109"/>
                  </a:lnTo>
                  <a:lnTo>
                    <a:pt x="0" y="9190"/>
                  </a:lnTo>
                  <a:lnTo>
                    <a:pt x="0" y="9273"/>
                  </a:lnTo>
                  <a:lnTo>
                    <a:pt x="1" y="9354"/>
                  </a:lnTo>
                  <a:lnTo>
                    <a:pt x="2" y="9437"/>
                  </a:lnTo>
                  <a:lnTo>
                    <a:pt x="3" y="9518"/>
                  </a:lnTo>
                  <a:lnTo>
                    <a:pt x="7" y="9599"/>
                  </a:lnTo>
                  <a:lnTo>
                    <a:pt x="10" y="9681"/>
                  </a:lnTo>
                  <a:lnTo>
                    <a:pt x="14" y="9763"/>
                  </a:lnTo>
                  <a:lnTo>
                    <a:pt x="21" y="9885"/>
                  </a:lnTo>
                  <a:lnTo>
                    <a:pt x="27" y="10006"/>
                  </a:lnTo>
                  <a:lnTo>
                    <a:pt x="34" y="10128"/>
                  </a:lnTo>
                  <a:lnTo>
                    <a:pt x="41" y="10249"/>
                  </a:lnTo>
                  <a:lnTo>
                    <a:pt x="47" y="10369"/>
                  </a:lnTo>
                  <a:lnTo>
                    <a:pt x="54" y="10490"/>
                  </a:lnTo>
                  <a:lnTo>
                    <a:pt x="61" y="10611"/>
                  </a:lnTo>
                  <a:lnTo>
                    <a:pt x="68" y="10731"/>
                  </a:lnTo>
                  <a:lnTo>
                    <a:pt x="74" y="10851"/>
                  </a:lnTo>
                  <a:lnTo>
                    <a:pt x="82" y="10971"/>
                  </a:lnTo>
                  <a:lnTo>
                    <a:pt x="90" y="11091"/>
                  </a:lnTo>
                  <a:lnTo>
                    <a:pt x="98" y="11213"/>
                  </a:lnTo>
                  <a:lnTo>
                    <a:pt x="108" y="11333"/>
                  </a:lnTo>
                  <a:lnTo>
                    <a:pt x="117" y="11454"/>
                  </a:lnTo>
                  <a:lnTo>
                    <a:pt x="127" y="11575"/>
                  </a:lnTo>
                  <a:lnTo>
                    <a:pt x="138" y="11697"/>
                  </a:lnTo>
                  <a:lnTo>
                    <a:pt x="149" y="11811"/>
                  </a:lnTo>
                  <a:lnTo>
                    <a:pt x="160" y="11926"/>
                  </a:lnTo>
                  <a:lnTo>
                    <a:pt x="172" y="12040"/>
                  </a:lnTo>
                  <a:lnTo>
                    <a:pt x="184" y="12154"/>
                  </a:lnTo>
                  <a:lnTo>
                    <a:pt x="197" y="12269"/>
                  </a:lnTo>
                  <a:lnTo>
                    <a:pt x="209" y="12383"/>
                  </a:lnTo>
                  <a:lnTo>
                    <a:pt x="223" y="12498"/>
                  </a:lnTo>
                  <a:lnTo>
                    <a:pt x="237" y="12611"/>
                  </a:lnTo>
                  <a:lnTo>
                    <a:pt x="252" y="12725"/>
                  </a:lnTo>
                  <a:lnTo>
                    <a:pt x="267" y="12839"/>
                  </a:lnTo>
                  <a:lnTo>
                    <a:pt x="281" y="12953"/>
                  </a:lnTo>
                  <a:lnTo>
                    <a:pt x="298" y="13066"/>
                  </a:lnTo>
                  <a:lnTo>
                    <a:pt x="314" y="13180"/>
                  </a:lnTo>
                  <a:lnTo>
                    <a:pt x="331" y="13293"/>
                  </a:lnTo>
                  <a:lnTo>
                    <a:pt x="349" y="13406"/>
                  </a:lnTo>
                  <a:lnTo>
                    <a:pt x="366" y="13519"/>
                  </a:lnTo>
                  <a:lnTo>
                    <a:pt x="398" y="13707"/>
                  </a:lnTo>
                  <a:lnTo>
                    <a:pt x="433" y="13905"/>
                  </a:lnTo>
                  <a:lnTo>
                    <a:pt x="470" y="14110"/>
                  </a:lnTo>
                  <a:lnTo>
                    <a:pt x="511" y="14322"/>
                  </a:lnTo>
                  <a:lnTo>
                    <a:pt x="555" y="14538"/>
                  </a:lnTo>
                  <a:lnTo>
                    <a:pt x="602" y="14757"/>
                  </a:lnTo>
                  <a:lnTo>
                    <a:pt x="650" y="14979"/>
                  </a:lnTo>
                  <a:lnTo>
                    <a:pt x="701" y="15200"/>
                  </a:lnTo>
                  <a:lnTo>
                    <a:pt x="729" y="15311"/>
                  </a:lnTo>
                  <a:lnTo>
                    <a:pt x="755" y="15420"/>
                  </a:lnTo>
                  <a:lnTo>
                    <a:pt x="784" y="15530"/>
                  </a:lnTo>
                  <a:lnTo>
                    <a:pt x="811" y="15639"/>
                  </a:lnTo>
                  <a:lnTo>
                    <a:pt x="840" y="15747"/>
                  </a:lnTo>
                  <a:lnTo>
                    <a:pt x="870" y="15854"/>
                  </a:lnTo>
                  <a:lnTo>
                    <a:pt x="899" y="15959"/>
                  </a:lnTo>
                  <a:lnTo>
                    <a:pt x="929" y="16064"/>
                  </a:lnTo>
                  <a:lnTo>
                    <a:pt x="960" y="16165"/>
                  </a:lnTo>
                  <a:lnTo>
                    <a:pt x="991" y="16266"/>
                  </a:lnTo>
                  <a:lnTo>
                    <a:pt x="1022" y="16365"/>
                  </a:lnTo>
                  <a:lnTo>
                    <a:pt x="1054" y="16461"/>
                  </a:lnTo>
                  <a:lnTo>
                    <a:pt x="1086" y="16556"/>
                  </a:lnTo>
                  <a:lnTo>
                    <a:pt x="1119" y="16646"/>
                  </a:lnTo>
                  <a:lnTo>
                    <a:pt x="1152" y="16735"/>
                  </a:lnTo>
                  <a:lnTo>
                    <a:pt x="1185" y="16821"/>
                  </a:lnTo>
                  <a:lnTo>
                    <a:pt x="1225" y="16920"/>
                  </a:lnTo>
                  <a:lnTo>
                    <a:pt x="1267" y="17017"/>
                  </a:lnTo>
                  <a:lnTo>
                    <a:pt x="1288" y="17064"/>
                  </a:lnTo>
                  <a:lnTo>
                    <a:pt x="1310" y="17111"/>
                  </a:lnTo>
                  <a:lnTo>
                    <a:pt x="1332" y="17156"/>
                  </a:lnTo>
                  <a:lnTo>
                    <a:pt x="1354" y="17202"/>
                  </a:lnTo>
                  <a:lnTo>
                    <a:pt x="1377" y="17247"/>
                  </a:lnTo>
                  <a:lnTo>
                    <a:pt x="1399" y="17290"/>
                  </a:lnTo>
                  <a:lnTo>
                    <a:pt x="1423" y="17334"/>
                  </a:lnTo>
                  <a:lnTo>
                    <a:pt x="1447" y="17376"/>
                  </a:lnTo>
                  <a:lnTo>
                    <a:pt x="1471" y="17417"/>
                  </a:lnTo>
                  <a:lnTo>
                    <a:pt x="1496" y="17459"/>
                  </a:lnTo>
                  <a:lnTo>
                    <a:pt x="1521" y="17499"/>
                  </a:lnTo>
                  <a:lnTo>
                    <a:pt x="1546" y="17538"/>
                  </a:lnTo>
                  <a:lnTo>
                    <a:pt x="1572" y="17576"/>
                  </a:lnTo>
                  <a:lnTo>
                    <a:pt x="1598" y="17614"/>
                  </a:lnTo>
                  <a:lnTo>
                    <a:pt x="1625" y="17651"/>
                  </a:lnTo>
                  <a:lnTo>
                    <a:pt x="1652" y="17687"/>
                  </a:lnTo>
                  <a:lnTo>
                    <a:pt x="1680" y="17722"/>
                  </a:lnTo>
                  <a:lnTo>
                    <a:pt x="1707" y="17756"/>
                  </a:lnTo>
                  <a:lnTo>
                    <a:pt x="1736" y="17789"/>
                  </a:lnTo>
                  <a:lnTo>
                    <a:pt x="1764" y="17822"/>
                  </a:lnTo>
                  <a:lnTo>
                    <a:pt x="1794" y="17853"/>
                  </a:lnTo>
                  <a:lnTo>
                    <a:pt x="1824" y="17884"/>
                  </a:lnTo>
                  <a:lnTo>
                    <a:pt x="1854" y="17914"/>
                  </a:lnTo>
                  <a:lnTo>
                    <a:pt x="1885" y="17943"/>
                  </a:lnTo>
                  <a:lnTo>
                    <a:pt x="1917" y="17970"/>
                  </a:lnTo>
                  <a:lnTo>
                    <a:pt x="1947" y="17998"/>
                  </a:lnTo>
                  <a:lnTo>
                    <a:pt x="1980" y="18023"/>
                  </a:lnTo>
                  <a:lnTo>
                    <a:pt x="2013" y="18048"/>
                  </a:lnTo>
                  <a:lnTo>
                    <a:pt x="2052" y="18075"/>
                  </a:lnTo>
                  <a:lnTo>
                    <a:pt x="2091" y="18102"/>
                  </a:lnTo>
                  <a:lnTo>
                    <a:pt x="2132" y="18127"/>
                  </a:lnTo>
                  <a:lnTo>
                    <a:pt x="2173" y="18151"/>
                  </a:lnTo>
                  <a:lnTo>
                    <a:pt x="2215" y="18174"/>
                  </a:lnTo>
                  <a:lnTo>
                    <a:pt x="2259" y="18194"/>
                  </a:lnTo>
                  <a:lnTo>
                    <a:pt x="2303" y="18214"/>
                  </a:lnTo>
                  <a:lnTo>
                    <a:pt x="2349" y="18232"/>
                  </a:lnTo>
                  <a:lnTo>
                    <a:pt x="2397" y="18249"/>
                  </a:lnTo>
                  <a:lnTo>
                    <a:pt x="2446" y="18264"/>
                  </a:lnTo>
                  <a:lnTo>
                    <a:pt x="2497" y="18277"/>
                  </a:lnTo>
                  <a:lnTo>
                    <a:pt x="2549" y="18287"/>
                  </a:lnTo>
                  <a:lnTo>
                    <a:pt x="2576" y="18292"/>
                  </a:lnTo>
                  <a:lnTo>
                    <a:pt x="2603" y="18296"/>
                  </a:lnTo>
                  <a:lnTo>
                    <a:pt x="2631" y="18300"/>
                  </a:lnTo>
                  <a:lnTo>
                    <a:pt x="2658" y="18303"/>
                  </a:lnTo>
                  <a:lnTo>
                    <a:pt x="2687" y="18305"/>
                  </a:lnTo>
                  <a:lnTo>
                    <a:pt x="2716" y="18308"/>
                  </a:lnTo>
                  <a:lnTo>
                    <a:pt x="2745" y="18309"/>
                  </a:lnTo>
                  <a:lnTo>
                    <a:pt x="2776" y="18309"/>
                  </a:lnTo>
                  <a:lnTo>
                    <a:pt x="2835" y="18310"/>
                  </a:lnTo>
                  <a:lnTo>
                    <a:pt x="2896" y="18310"/>
                  </a:lnTo>
                  <a:lnTo>
                    <a:pt x="2957" y="18309"/>
                  </a:lnTo>
                  <a:lnTo>
                    <a:pt x="3017" y="18308"/>
                  </a:lnTo>
                  <a:lnTo>
                    <a:pt x="3079" y="18305"/>
                  </a:lnTo>
                  <a:lnTo>
                    <a:pt x="3140" y="18303"/>
                  </a:lnTo>
                  <a:lnTo>
                    <a:pt x="3200" y="18300"/>
                  </a:lnTo>
                  <a:lnTo>
                    <a:pt x="3262" y="18296"/>
                  </a:lnTo>
                  <a:lnTo>
                    <a:pt x="3323" y="18292"/>
                  </a:lnTo>
                  <a:lnTo>
                    <a:pt x="3384" y="18287"/>
                  </a:lnTo>
                  <a:lnTo>
                    <a:pt x="3444" y="18283"/>
                  </a:lnTo>
                  <a:lnTo>
                    <a:pt x="3505" y="18277"/>
                  </a:lnTo>
                  <a:lnTo>
                    <a:pt x="3565" y="18271"/>
                  </a:lnTo>
                  <a:lnTo>
                    <a:pt x="3625" y="18264"/>
                  </a:lnTo>
                  <a:lnTo>
                    <a:pt x="3686" y="18257"/>
                  </a:lnTo>
                  <a:lnTo>
                    <a:pt x="3745" y="18250"/>
                  </a:lnTo>
                  <a:lnTo>
                    <a:pt x="3829" y="18240"/>
                  </a:lnTo>
                  <a:lnTo>
                    <a:pt x="3912" y="18230"/>
                  </a:lnTo>
                  <a:lnTo>
                    <a:pt x="3995" y="18218"/>
                  </a:lnTo>
                  <a:lnTo>
                    <a:pt x="4076" y="18206"/>
                  </a:lnTo>
                  <a:lnTo>
                    <a:pt x="4157" y="18192"/>
                  </a:lnTo>
                  <a:lnTo>
                    <a:pt x="4236" y="18178"/>
                  </a:lnTo>
                  <a:lnTo>
                    <a:pt x="4316" y="18165"/>
                  </a:lnTo>
                  <a:lnTo>
                    <a:pt x="4395" y="18150"/>
                  </a:lnTo>
                  <a:lnTo>
                    <a:pt x="4473" y="18134"/>
                  </a:lnTo>
                  <a:lnTo>
                    <a:pt x="4549" y="18118"/>
                  </a:lnTo>
                  <a:lnTo>
                    <a:pt x="4627" y="18101"/>
                  </a:lnTo>
                  <a:lnTo>
                    <a:pt x="4704" y="18083"/>
                  </a:lnTo>
                  <a:lnTo>
                    <a:pt x="4779" y="18066"/>
                  </a:lnTo>
                  <a:lnTo>
                    <a:pt x="4855" y="18048"/>
                  </a:lnTo>
                  <a:lnTo>
                    <a:pt x="4931" y="18028"/>
                  </a:lnTo>
                  <a:lnTo>
                    <a:pt x="5006" y="18009"/>
                  </a:lnTo>
                  <a:lnTo>
                    <a:pt x="5156" y="17969"/>
                  </a:lnTo>
                  <a:lnTo>
                    <a:pt x="5305" y="17927"/>
                  </a:lnTo>
                  <a:lnTo>
                    <a:pt x="5455" y="17882"/>
                  </a:lnTo>
                  <a:lnTo>
                    <a:pt x="5603" y="17836"/>
                  </a:lnTo>
                  <a:lnTo>
                    <a:pt x="5753" y="17789"/>
                  </a:lnTo>
                  <a:lnTo>
                    <a:pt x="5904" y="17741"/>
                  </a:lnTo>
                  <a:lnTo>
                    <a:pt x="6056" y="17691"/>
                  </a:lnTo>
                  <a:lnTo>
                    <a:pt x="6211" y="17639"/>
                  </a:lnTo>
                  <a:lnTo>
                    <a:pt x="6273" y="17619"/>
                  </a:lnTo>
                  <a:lnTo>
                    <a:pt x="6368" y="17586"/>
                  </a:lnTo>
                  <a:lnTo>
                    <a:pt x="6483" y="17544"/>
                  </a:lnTo>
                  <a:lnTo>
                    <a:pt x="6608" y="17501"/>
                  </a:lnTo>
                  <a:lnTo>
                    <a:pt x="6729" y="17456"/>
                  </a:lnTo>
                  <a:lnTo>
                    <a:pt x="6837" y="17415"/>
                  </a:lnTo>
                  <a:lnTo>
                    <a:pt x="6881" y="17398"/>
                  </a:lnTo>
                  <a:lnTo>
                    <a:pt x="6917" y="17382"/>
                  </a:lnTo>
                  <a:lnTo>
                    <a:pt x="6943" y="17369"/>
                  </a:lnTo>
                  <a:lnTo>
                    <a:pt x="6959" y="17361"/>
                  </a:lnTo>
                  <a:lnTo>
                    <a:pt x="6994" y="17351"/>
                  </a:lnTo>
                  <a:lnTo>
                    <a:pt x="7046" y="17333"/>
                  </a:lnTo>
                  <a:lnTo>
                    <a:pt x="7116" y="17308"/>
                  </a:lnTo>
                  <a:lnTo>
                    <a:pt x="7200" y="17277"/>
                  </a:lnTo>
                  <a:lnTo>
                    <a:pt x="7294" y="17240"/>
                  </a:lnTo>
                  <a:lnTo>
                    <a:pt x="7397" y="17200"/>
                  </a:lnTo>
                  <a:lnTo>
                    <a:pt x="7507" y="17156"/>
                  </a:lnTo>
                  <a:lnTo>
                    <a:pt x="7621" y="17112"/>
                  </a:lnTo>
                  <a:lnTo>
                    <a:pt x="7734" y="17066"/>
                  </a:lnTo>
                  <a:lnTo>
                    <a:pt x="7846" y="17021"/>
                  </a:lnTo>
                  <a:lnTo>
                    <a:pt x="7955" y="16977"/>
                  </a:lnTo>
                  <a:lnTo>
                    <a:pt x="8057" y="16937"/>
                  </a:lnTo>
                  <a:lnTo>
                    <a:pt x="8148" y="16899"/>
                  </a:lnTo>
                  <a:lnTo>
                    <a:pt x="8228" y="16867"/>
                  </a:lnTo>
                  <a:lnTo>
                    <a:pt x="8295" y="16841"/>
                  </a:lnTo>
                  <a:lnTo>
                    <a:pt x="8344" y="16821"/>
                  </a:lnTo>
                  <a:lnTo>
                    <a:pt x="8396" y="16799"/>
                  </a:lnTo>
                  <a:lnTo>
                    <a:pt x="8454" y="16778"/>
                  </a:lnTo>
                  <a:lnTo>
                    <a:pt x="8513" y="16755"/>
                  </a:lnTo>
                  <a:lnTo>
                    <a:pt x="8574" y="16731"/>
                  </a:lnTo>
                  <a:lnTo>
                    <a:pt x="8633" y="16707"/>
                  </a:lnTo>
                  <a:lnTo>
                    <a:pt x="8690" y="16682"/>
                  </a:lnTo>
                  <a:lnTo>
                    <a:pt x="8744" y="16658"/>
                  </a:lnTo>
                  <a:lnTo>
                    <a:pt x="8792" y="16633"/>
                  </a:lnTo>
                  <a:lnTo>
                    <a:pt x="8829" y="16621"/>
                  </a:lnTo>
                  <a:lnTo>
                    <a:pt x="8872" y="16605"/>
                  </a:lnTo>
                  <a:lnTo>
                    <a:pt x="8918" y="16587"/>
                  </a:lnTo>
                  <a:lnTo>
                    <a:pt x="8965" y="16565"/>
                  </a:lnTo>
                  <a:lnTo>
                    <a:pt x="9013" y="16543"/>
                  </a:lnTo>
                  <a:lnTo>
                    <a:pt x="9059" y="16522"/>
                  </a:lnTo>
                  <a:lnTo>
                    <a:pt x="9100" y="16502"/>
                  </a:lnTo>
                  <a:lnTo>
                    <a:pt x="9137" y="16485"/>
                  </a:lnTo>
                  <a:lnTo>
                    <a:pt x="9178" y="16465"/>
                  </a:lnTo>
                  <a:lnTo>
                    <a:pt x="9220" y="16447"/>
                  </a:lnTo>
                  <a:lnTo>
                    <a:pt x="9263" y="16429"/>
                  </a:lnTo>
                  <a:lnTo>
                    <a:pt x="9304" y="16409"/>
                  </a:lnTo>
                  <a:lnTo>
                    <a:pt x="9346" y="16391"/>
                  </a:lnTo>
                  <a:lnTo>
                    <a:pt x="9388" y="16371"/>
                  </a:lnTo>
                  <a:lnTo>
                    <a:pt x="9430" y="16352"/>
                  </a:lnTo>
                  <a:lnTo>
                    <a:pt x="9471" y="16331"/>
                  </a:lnTo>
                  <a:lnTo>
                    <a:pt x="9550" y="16292"/>
                  </a:lnTo>
                  <a:lnTo>
                    <a:pt x="9633" y="16254"/>
                  </a:lnTo>
                  <a:lnTo>
                    <a:pt x="9720" y="16214"/>
                  </a:lnTo>
                  <a:lnTo>
                    <a:pt x="9807" y="16173"/>
                  </a:lnTo>
                  <a:lnTo>
                    <a:pt x="9894" y="16132"/>
                  </a:lnTo>
                  <a:lnTo>
                    <a:pt x="9978" y="16091"/>
                  </a:lnTo>
                  <a:lnTo>
                    <a:pt x="10018" y="16069"/>
                  </a:lnTo>
                  <a:lnTo>
                    <a:pt x="10057" y="16048"/>
                  </a:lnTo>
                  <a:lnTo>
                    <a:pt x="10093" y="16026"/>
                  </a:lnTo>
                  <a:lnTo>
                    <a:pt x="10129" y="16004"/>
                  </a:lnTo>
                  <a:lnTo>
                    <a:pt x="10153" y="15994"/>
                  </a:lnTo>
                  <a:lnTo>
                    <a:pt x="10184" y="15979"/>
                  </a:lnTo>
                  <a:lnTo>
                    <a:pt x="10220" y="15962"/>
                  </a:lnTo>
                  <a:lnTo>
                    <a:pt x="10263" y="15939"/>
                  </a:lnTo>
                  <a:lnTo>
                    <a:pt x="10363" y="15886"/>
                  </a:lnTo>
                  <a:lnTo>
                    <a:pt x="10482" y="15821"/>
                  </a:lnTo>
                  <a:lnTo>
                    <a:pt x="10614" y="15748"/>
                  </a:lnTo>
                  <a:lnTo>
                    <a:pt x="10756" y="15669"/>
                  </a:lnTo>
                  <a:lnTo>
                    <a:pt x="10903" y="15584"/>
                  </a:lnTo>
                  <a:lnTo>
                    <a:pt x="11053" y="15498"/>
                  </a:lnTo>
                  <a:lnTo>
                    <a:pt x="11202" y="15411"/>
                  </a:lnTo>
                  <a:lnTo>
                    <a:pt x="11344" y="15328"/>
                  </a:lnTo>
                  <a:lnTo>
                    <a:pt x="11477" y="15249"/>
                  </a:lnTo>
                  <a:lnTo>
                    <a:pt x="11597" y="15176"/>
                  </a:lnTo>
                  <a:lnTo>
                    <a:pt x="11700" y="15111"/>
                  </a:lnTo>
                  <a:lnTo>
                    <a:pt x="11781" y="15060"/>
                  </a:lnTo>
                  <a:lnTo>
                    <a:pt x="11813" y="15038"/>
                  </a:lnTo>
                  <a:lnTo>
                    <a:pt x="11838" y="15021"/>
                  </a:lnTo>
                  <a:lnTo>
                    <a:pt x="11857" y="15007"/>
                  </a:lnTo>
                  <a:lnTo>
                    <a:pt x="11867" y="14997"/>
                  </a:lnTo>
                  <a:lnTo>
                    <a:pt x="11879" y="14991"/>
                  </a:lnTo>
                  <a:lnTo>
                    <a:pt x="11898" y="14982"/>
                  </a:lnTo>
                  <a:lnTo>
                    <a:pt x="11919" y="14970"/>
                  </a:lnTo>
                  <a:lnTo>
                    <a:pt x="11947" y="14954"/>
                  </a:lnTo>
                  <a:lnTo>
                    <a:pt x="12012" y="14913"/>
                  </a:lnTo>
                  <a:lnTo>
                    <a:pt x="12090" y="14864"/>
                  </a:lnTo>
                  <a:lnTo>
                    <a:pt x="12179" y="14806"/>
                  </a:lnTo>
                  <a:lnTo>
                    <a:pt x="12276" y="14741"/>
                  </a:lnTo>
                  <a:lnTo>
                    <a:pt x="12379" y="14672"/>
                  </a:lnTo>
                  <a:lnTo>
                    <a:pt x="12485" y="14600"/>
                  </a:lnTo>
                  <a:lnTo>
                    <a:pt x="12590" y="14528"/>
                  </a:lnTo>
                  <a:lnTo>
                    <a:pt x="12694" y="14457"/>
                  </a:lnTo>
                  <a:lnTo>
                    <a:pt x="12791" y="14388"/>
                  </a:lnTo>
                  <a:lnTo>
                    <a:pt x="12883" y="14324"/>
                  </a:lnTo>
                  <a:lnTo>
                    <a:pt x="12963" y="14267"/>
                  </a:lnTo>
                  <a:lnTo>
                    <a:pt x="13031" y="14218"/>
                  </a:lnTo>
                  <a:lnTo>
                    <a:pt x="13083" y="14179"/>
                  </a:lnTo>
                  <a:lnTo>
                    <a:pt x="13116" y="14152"/>
                  </a:lnTo>
                  <a:lnTo>
                    <a:pt x="13131" y="14143"/>
                  </a:lnTo>
                  <a:lnTo>
                    <a:pt x="13152" y="14131"/>
                  </a:lnTo>
                  <a:lnTo>
                    <a:pt x="13179" y="14112"/>
                  </a:lnTo>
                  <a:lnTo>
                    <a:pt x="13212" y="14088"/>
                  </a:lnTo>
                  <a:lnTo>
                    <a:pt x="13294" y="14030"/>
                  </a:lnTo>
                  <a:lnTo>
                    <a:pt x="13392" y="13958"/>
                  </a:lnTo>
                  <a:lnTo>
                    <a:pt x="13505" y="13873"/>
                  </a:lnTo>
                  <a:lnTo>
                    <a:pt x="13628" y="13779"/>
                  </a:lnTo>
                  <a:lnTo>
                    <a:pt x="13758" y="13680"/>
                  </a:lnTo>
                  <a:lnTo>
                    <a:pt x="13891" y="13578"/>
                  </a:lnTo>
                  <a:lnTo>
                    <a:pt x="14024" y="13475"/>
                  </a:lnTo>
                  <a:lnTo>
                    <a:pt x="14153" y="13374"/>
                  </a:lnTo>
                  <a:lnTo>
                    <a:pt x="14274" y="13278"/>
                  </a:lnTo>
                  <a:lnTo>
                    <a:pt x="14385" y="13190"/>
                  </a:lnTo>
                  <a:lnTo>
                    <a:pt x="14481" y="13112"/>
                  </a:lnTo>
                  <a:lnTo>
                    <a:pt x="14559" y="13048"/>
                  </a:lnTo>
                  <a:lnTo>
                    <a:pt x="14590" y="13022"/>
                  </a:lnTo>
                  <a:lnTo>
                    <a:pt x="14615" y="13000"/>
                  </a:lnTo>
                  <a:lnTo>
                    <a:pt x="14634" y="12982"/>
                  </a:lnTo>
                  <a:lnTo>
                    <a:pt x="14645" y="12970"/>
                  </a:lnTo>
                  <a:lnTo>
                    <a:pt x="14658" y="12963"/>
                  </a:lnTo>
                  <a:lnTo>
                    <a:pt x="14673" y="12954"/>
                  </a:lnTo>
                  <a:lnTo>
                    <a:pt x="14690" y="12942"/>
                  </a:lnTo>
                  <a:lnTo>
                    <a:pt x="14708" y="12928"/>
                  </a:lnTo>
                  <a:lnTo>
                    <a:pt x="14751" y="12895"/>
                  </a:lnTo>
                  <a:lnTo>
                    <a:pt x="14802" y="12854"/>
                  </a:lnTo>
                  <a:lnTo>
                    <a:pt x="14857" y="12807"/>
                  </a:lnTo>
                  <a:lnTo>
                    <a:pt x="14917" y="12756"/>
                  </a:lnTo>
                  <a:lnTo>
                    <a:pt x="14979" y="12701"/>
                  </a:lnTo>
                  <a:lnTo>
                    <a:pt x="15044" y="12645"/>
                  </a:lnTo>
                  <a:lnTo>
                    <a:pt x="15110" y="12587"/>
                  </a:lnTo>
                  <a:lnTo>
                    <a:pt x="15175" y="12530"/>
                  </a:lnTo>
                  <a:lnTo>
                    <a:pt x="15238" y="12475"/>
                  </a:lnTo>
                  <a:lnTo>
                    <a:pt x="15298" y="12421"/>
                  </a:lnTo>
                  <a:lnTo>
                    <a:pt x="15354" y="12372"/>
                  </a:lnTo>
                  <a:lnTo>
                    <a:pt x="15405" y="12328"/>
                  </a:lnTo>
                  <a:lnTo>
                    <a:pt x="15451" y="12291"/>
                  </a:lnTo>
                  <a:lnTo>
                    <a:pt x="15487" y="12261"/>
                  </a:lnTo>
                  <a:lnTo>
                    <a:pt x="15508" y="12245"/>
                  </a:lnTo>
                  <a:lnTo>
                    <a:pt x="15520" y="12233"/>
                  </a:lnTo>
                  <a:lnTo>
                    <a:pt x="15534" y="12220"/>
                  </a:lnTo>
                  <a:lnTo>
                    <a:pt x="15555" y="12200"/>
                  </a:lnTo>
                  <a:lnTo>
                    <a:pt x="15765" y="12013"/>
                  </a:lnTo>
                  <a:lnTo>
                    <a:pt x="15798" y="11979"/>
                  </a:lnTo>
                  <a:lnTo>
                    <a:pt x="15830" y="11947"/>
                  </a:lnTo>
                  <a:lnTo>
                    <a:pt x="15863" y="11915"/>
                  </a:lnTo>
                  <a:lnTo>
                    <a:pt x="15895" y="11884"/>
                  </a:lnTo>
                  <a:lnTo>
                    <a:pt x="15927" y="11853"/>
                  </a:lnTo>
                  <a:lnTo>
                    <a:pt x="15959" y="11823"/>
                  </a:lnTo>
                  <a:lnTo>
                    <a:pt x="15992" y="11790"/>
                  </a:lnTo>
                  <a:lnTo>
                    <a:pt x="16025" y="11758"/>
                  </a:lnTo>
                  <a:lnTo>
                    <a:pt x="16052" y="11733"/>
                  </a:lnTo>
                  <a:lnTo>
                    <a:pt x="16089" y="11696"/>
                  </a:lnTo>
                  <a:lnTo>
                    <a:pt x="16136" y="11649"/>
                  </a:lnTo>
                  <a:lnTo>
                    <a:pt x="16190" y="11595"/>
                  </a:lnTo>
                  <a:lnTo>
                    <a:pt x="16248" y="11535"/>
                  </a:lnTo>
                  <a:lnTo>
                    <a:pt x="16311" y="11470"/>
                  </a:lnTo>
                  <a:lnTo>
                    <a:pt x="16377" y="11403"/>
                  </a:lnTo>
                  <a:lnTo>
                    <a:pt x="16443" y="11335"/>
                  </a:lnTo>
                  <a:lnTo>
                    <a:pt x="16508" y="11268"/>
                  </a:lnTo>
                  <a:lnTo>
                    <a:pt x="16571" y="11202"/>
                  </a:lnTo>
                  <a:lnTo>
                    <a:pt x="16629" y="11140"/>
                  </a:lnTo>
                  <a:lnTo>
                    <a:pt x="16681" y="11084"/>
                  </a:lnTo>
                  <a:lnTo>
                    <a:pt x="16726" y="11036"/>
                  </a:lnTo>
                  <a:lnTo>
                    <a:pt x="16761" y="10997"/>
                  </a:lnTo>
                  <a:lnTo>
                    <a:pt x="16786" y="10969"/>
                  </a:lnTo>
                  <a:lnTo>
                    <a:pt x="16797" y="10953"/>
                  </a:lnTo>
                  <a:lnTo>
                    <a:pt x="16818" y="10935"/>
                  </a:lnTo>
                  <a:lnTo>
                    <a:pt x="16837" y="10915"/>
                  </a:lnTo>
                  <a:lnTo>
                    <a:pt x="16856" y="10896"/>
                  </a:lnTo>
                  <a:lnTo>
                    <a:pt x="16874" y="10875"/>
                  </a:lnTo>
                  <a:lnTo>
                    <a:pt x="16908" y="10833"/>
                  </a:lnTo>
                  <a:lnTo>
                    <a:pt x="16943" y="10789"/>
                  </a:lnTo>
                  <a:lnTo>
                    <a:pt x="17006" y="10707"/>
                  </a:lnTo>
                  <a:lnTo>
                    <a:pt x="17067" y="10626"/>
                  </a:lnTo>
                  <a:lnTo>
                    <a:pt x="17128" y="10543"/>
                  </a:lnTo>
                  <a:lnTo>
                    <a:pt x="17185" y="10462"/>
                  </a:lnTo>
                  <a:lnTo>
                    <a:pt x="17214" y="10421"/>
                  </a:lnTo>
                  <a:lnTo>
                    <a:pt x="17241" y="10379"/>
                  </a:lnTo>
                  <a:lnTo>
                    <a:pt x="17269" y="10337"/>
                  </a:lnTo>
                  <a:lnTo>
                    <a:pt x="17295" y="10296"/>
                  </a:lnTo>
                  <a:lnTo>
                    <a:pt x="17321" y="10254"/>
                  </a:lnTo>
                  <a:lnTo>
                    <a:pt x="17347" y="10211"/>
                  </a:lnTo>
                  <a:lnTo>
                    <a:pt x="17372" y="10169"/>
                  </a:lnTo>
                  <a:lnTo>
                    <a:pt x="17396" y="10125"/>
                  </a:lnTo>
                  <a:lnTo>
                    <a:pt x="17419" y="10081"/>
                  </a:lnTo>
                  <a:lnTo>
                    <a:pt x="17442" y="10037"/>
                  </a:lnTo>
                  <a:lnTo>
                    <a:pt x="17463" y="9992"/>
                  </a:lnTo>
                  <a:lnTo>
                    <a:pt x="17485" y="9946"/>
                  </a:lnTo>
                  <a:lnTo>
                    <a:pt x="17505" y="9900"/>
                  </a:lnTo>
                  <a:lnTo>
                    <a:pt x="17524" y="9853"/>
                  </a:lnTo>
                  <a:lnTo>
                    <a:pt x="17543" y="9805"/>
                  </a:lnTo>
                  <a:lnTo>
                    <a:pt x="17561" y="9757"/>
                  </a:lnTo>
                  <a:lnTo>
                    <a:pt x="17578" y="9708"/>
                  </a:lnTo>
                  <a:lnTo>
                    <a:pt x="17594" y="9657"/>
                  </a:lnTo>
                  <a:lnTo>
                    <a:pt x="17609" y="9606"/>
                  </a:lnTo>
                  <a:lnTo>
                    <a:pt x="17622" y="9553"/>
                  </a:lnTo>
                  <a:lnTo>
                    <a:pt x="17636" y="9501"/>
                  </a:lnTo>
                  <a:lnTo>
                    <a:pt x="17648" y="9446"/>
                  </a:lnTo>
                  <a:lnTo>
                    <a:pt x="17659" y="9391"/>
                  </a:lnTo>
                  <a:lnTo>
                    <a:pt x="17669" y="9334"/>
                  </a:lnTo>
                  <a:lnTo>
                    <a:pt x="17673" y="9309"/>
                  </a:lnTo>
                  <a:lnTo>
                    <a:pt x="17675" y="9283"/>
                  </a:lnTo>
                  <a:lnTo>
                    <a:pt x="17675" y="9255"/>
                  </a:lnTo>
                  <a:lnTo>
                    <a:pt x="17674" y="9226"/>
                  </a:lnTo>
                  <a:lnTo>
                    <a:pt x="17672" y="9196"/>
                  </a:lnTo>
                  <a:lnTo>
                    <a:pt x="17669" y="9165"/>
                  </a:lnTo>
                  <a:lnTo>
                    <a:pt x="17665" y="9133"/>
                  </a:lnTo>
                  <a:lnTo>
                    <a:pt x="17659" y="9101"/>
                  </a:lnTo>
                  <a:lnTo>
                    <a:pt x="17653" y="9068"/>
                  </a:lnTo>
                  <a:lnTo>
                    <a:pt x="17645" y="9034"/>
                  </a:lnTo>
                  <a:lnTo>
                    <a:pt x="17637" y="8999"/>
                  </a:lnTo>
                  <a:lnTo>
                    <a:pt x="17629" y="8965"/>
                  </a:lnTo>
                  <a:lnTo>
                    <a:pt x="17609" y="8895"/>
                  </a:lnTo>
                  <a:lnTo>
                    <a:pt x="17587" y="8825"/>
                  </a:lnTo>
                  <a:lnTo>
                    <a:pt x="17563" y="8757"/>
                  </a:lnTo>
                  <a:lnTo>
                    <a:pt x="17539" y="8689"/>
                  </a:lnTo>
                  <a:lnTo>
                    <a:pt x="17513" y="8624"/>
                  </a:lnTo>
                  <a:lnTo>
                    <a:pt x="17487" y="8563"/>
                  </a:lnTo>
                  <a:lnTo>
                    <a:pt x="17462" y="8506"/>
                  </a:lnTo>
                  <a:lnTo>
                    <a:pt x="17437" y="8455"/>
                  </a:lnTo>
                  <a:lnTo>
                    <a:pt x="17415" y="8408"/>
                  </a:lnTo>
                  <a:lnTo>
                    <a:pt x="17394" y="8369"/>
                  </a:lnTo>
                  <a:lnTo>
                    <a:pt x="17360" y="8310"/>
                  </a:lnTo>
                  <a:lnTo>
                    <a:pt x="17328" y="8254"/>
                  </a:lnTo>
                  <a:lnTo>
                    <a:pt x="17297" y="8203"/>
                  </a:lnTo>
                  <a:lnTo>
                    <a:pt x="17268" y="8155"/>
                  </a:lnTo>
                  <a:lnTo>
                    <a:pt x="17239" y="8109"/>
                  </a:lnTo>
                  <a:lnTo>
                    <a:pt x="17210" y="8066"/>
                  </a:lnTo>
                  <a:lnTo>
                    <a:pt x="17182" y="8023"/>
                  </a:lnTo>
                  <a:lnTo>
                    <a:pt x="17153" y="7981"/>
                  </a:lnTo>
                  <a:lnTo>
                    <a:pt x="17123" y="7941"/>
                  </a:lnTo>
                  <a:lnTo>
                    <a:pt x="17093" y="7900"/>
                  </a:lnTo>
                  <a:lnTo>
                    <a:pt x="17062" y="7858"/>
                  </a:lnTo>
                  <a:lnTo>
                    <a:pt x="17029" y="7816"/>
                  </a:lnTo>
                  <a:lnTo>
                    <a:pt x="16958" y="7727"/>
                  </a:lnTo>
                  <a:lnTo>
                    <a:pt x="16877" y="7627"/>
                  </a:lnTo>
                  <a:lnTo>
                    <a:pt x="16843" y="7585"/>
                  </a:lnTo>
                  <a:lnTo>
                    <a:pt x="16805" y="7540"/>
                  </a:lnTo>
                  <a:lnTo>
                    <a:pt x="16766" y="7493"/>
                  </a:lnTo>
                  <a:lnTo>
                    <a:pt x="16725" y="7446"/>
                  </a:lnTo>
                  <a:lnTo>
                    <a:pt x="16641" y="7350"/>
                  </a:lnTo>
                  <a:lnTo>
                    <a:pt x="16551" y="7253"/>
                  </a:lnTo>
                  <a:lnTo>
                    <a:pt x="16462" y="7157"/>
                  </a:lnTo>
                  <a:lnTo>
                    <a:pt x="16373" y="7065"/>
                  </a:lnTo>
                  <a:lnTo>
                    <a:pt x="16287" y="6978"/>
                  </a:lnTo>
                  <a:lnTo>
                    <a:pt x="16207" y="6899"/>
                  </a:lnTo>
                  <a:lnTo>
                    <a:pt x="16179" y="6872"/>
                  </a:lnTo>
                  <a:lnTo>
                    <a:pt x="16153" y="6842"/>
                  </a:lnTo>
                  <a:lnTo>
                    <a:pt x="16127" y="6811"/>
                  </a:lnTo>
                  <a:lnTo>
                    <a:pt x="16099" y="6779"/>
                  </a:lnTo>
                  <a:lnTo>
                    <a:pt x="16071" y="6747"/>
                  </a:lnTo>
                  <a:lnTo>
                    <a:pt x="16042" y="6715"/>
                  </a:lnTo>
                  <a:lnTo>
                    <a:pt x="16011" y="6683"/>
                  </a:lnTo>
                  <a:lnTo>
                    <a:pt x="15979" y="6652"/>
                  </a:lnTo>
                  <a:lnTo>
                    <a:pt x="14313" y="5186"/>
                  </a:lnTo>
                  <a:lnTo>
                    <a:pt x="14230" y="5121"/>
                  </a:lnTo>
                  <a:lnTo>
                    <a:pt x="14144" y="5052"/>
                  </a:lnTo>
                  <a:lnTo>
                    <a:pt x="14058" y="4981"/>
                  </a:lnTo>
                  <a:lnTo>
                    <a:pt x="13972" y="4911"/>
                  </a:lnTo>
                  <a:lnTo>
                    <a:pt x="13885" y="4840"/>
                  </a:lnTo>
                  <a:lnTo>
                    <a:pt x="13797" y="4769"/>
                  </a:lnTo>
                  <a:lnTo>
                    <a:pt x="13709" y="4700"/>
                  </a:lnTo>
                  <a:lnTo>
                    <a:pt x="13622" y="4634"/>
                  </a:lnTo>
                  <a:lnTo>
                    <a:pt x="13528" y="4565"/>
                  </a:lnTo>
                  <a:lnTo>
                    <a:pt x="13437" y="4496"/>
                  </a:lnTo>
                  <a:lnTo>
                    <a:pt x="13348" y="4430"/>
                  </a:lnTo>
                  <a:lnTo>
                    <a:pt x="13259" y="4364"/>
                  </a:lnTo>
                  <a:lnTo>
                    <a:pt x="13172" y="4299"/>
                  </a:lnTo>
                  <a:lnTo>
                    <a:pt x="13085" y="4234"/>
                  </a:lnTo>
                  <a:lnTo>
                    <a:pt x="12999" y="4170"/>
                  </a:lnTo>
                  <a:lnTo>
                    <a:pt x="12913" y="4107"/>
                  </a:lnTo>
                  <a:lnTo>
                    <a:pt x="12826" y="4043"/>
                  </a:lnTo>
                  <a:lnTo>
                    <a:pt x="12738" y="3980"/>
                  </a:lnTo>
                  <a:lnTo>
                    <a:pt x="12650" y="3916"/>
                  </a:lnTo>
                  <a:lnTo>
                    <a:pt x="12559" y="3852"/>
                  </a:lnTo>
                  <a:lnTo>
                    <a:pt x="12468" y="3787"/>
                  </a:lnTo>
                  <a:lnTo>
                    <a:pt x="12373" y="3722"/>
                  </a:lnTo>
                  <a:lnTo>
                    <a:pt x="12276" y="3655"/>
                  </a:lnTo>
                  <a:lnTo>
                    <a:pt x="12177" y="3589"/>
                  </a:lnTo>
                  <a:lnTo>
                    <a:pt x="12083" y="3525"/>
                  </a:lnTo>
                  <a:lnTo>
                    <a:pt x="11988" y="3463"/>
                  </a:lnTo>
                  <a:lnTo>
                    <a:pt x="11893" y="3402"/>
                  </a:lnTo>
                  <a:lnTo>
                    <a:pt x="11798" y="3340"/>
                  </a:lnTo>
                  <a:lnTo>
                    <a:pt x="11702" y="3280"/>
                  </a:lnTo>
                  <a:lnTo>
                    <a:pt x="11606" y="3219"/>
                  </a:lnTo>
                  <a:lnTo>
                    <a:pt x="11509" y="3158"/>
                  </a:lnTo>
                  <a:lnTo>
                    <a:pt x="11411" y="3097"/>
                  </a:lnTo>
                  <a:lnTo>
                    <a:pt x="11318" y="3037"/>
                  </a:lnTo>
                  <a:lnTo>
                    <a:pt x="11222" y="2979"/>
                  </a:lnTo>
                  <a:lnTo>
                    <a:pt x="11125" y="2920"/>
                  </a:lnTo>
                  <a:lnTo>
                    <a:pt x="11028" y="2863"/>
                  </a:lnTo>
                  <a:lnTo>
                    <a:pt x="10930" y="2806"/>
                  </a:lnTo>
                  <a:lnTo>
                    <a:pt x="10831" y="2749"/>
                  </a:lnTo>
                  <a:lnTo>
                    <a:pt x="10732" y="2692"/>
                  </a:lnTo>
                  <a:lnTo>
                    <a:pt x="10631" y="2635"/>
                  </a:lnTo>
                  <a:lnTo>
                    <a:pt x="10529" y="2579"/>
                  </a:lnTo>
                  <a:lnTo>
                    <a:pt x="10427" y="2523"/>
                  </a:lnTo>
                  <a:lnTo>
                    <a:pt x="10326" y="2468"/>
                  </a:lnTo>
                  <a:lnTo>
                    <a:pt x="10223" y="2413"/>
                  </a:lnTo>
                  <a:lnTo>
                    <a:pt x="10120" y="2359"/>
                  </a:lnTo>
                  <a:lnTo>
                    <a:pt x="10015" y="2305"/>
                  </a:lnTo>
                  <a:lnTo>
                    <a:pt x="9911" y="2251"/>
                  </a:lnTo>
                  <a:lnTo>
                    <a:pt x="9807" y="2198"/>
                  </a:lnTo>
                  <a:lnTo>
                    <a:pt x="9735" y="2162"/>
                  </a:lnTo>
                  <a:lnTo>
                    <a:pt x="9660" y="2124"/>
                  </a:lnTo>
                  <a:lnTo>
                    <a:pt x="9583" y="2086"/>
                  </a:lnTo>
                  <a:lnTo>
                    <a:pt x="9504" y="2047"/>
                  </a:lnTo>
                  <a:lnTo>
                    <a:pt x="9423" y="2010"/>
                  </a:lnTo>
                  <a:lnTo>
                    <a:pt x="9340" y="1971"/>
                  </a:lnTo>
                  <a:lnTo>
                    <a:pt x="9258" y="1932"/>
                  </a:lnTo>
                  <a:lnTo>
                    <a:pt x="9174" y="1893"/>
                  </a:lnTo>
                  <a:lnTo>
                    <a:pt x="9091" y="1855"/>
                  </a:lnTo>
                  <a:lnTo>
                    <a:pt x="9006" y="1816"/>
                  </a:lnTo>
                  <a:lnTo>
                    <a:pt x="8923" y="1780"/>
                  </a:lnTo>
                  <a:lnTo>
                    <a:pt x="8840" y="1743"/>
                  </a:lnTo>
                  <a:lnTo>
                    <a:pt x="8759" y="1707"/>
                  </a:lnTo>
                  <a:lnTo>
                    <a:pt x="8679" y="1673"/>
                  </a:lnTo>
                  <a:lnTo>
                    <a:pt x="8600" y="1640"/>
                  </a:lnTo>
                  <a:lnTo>
                    <a:pt x="8523" y="1608"/>
                  </a:lnTo>
                  <a:lnTo>
                    <a:pt x="8472" y="1587"/>
                  </a:lnTo>
                  <a:lnTo>
                    <a:pt x="8417" y="1562"/>
                  </a:lnTo>
                  <a:lnTo>
                    <a:pt x="8360" y="1537"/>
                  </a:lnTo>
                  <a:lnTo>
                    <a:pt x="8300" y="1511"/>
                  </a:lnTo>
                  <a:lnTo>
                    <a:pt x="8242" y="1485"/>
                  </a:lnTo>
                  <a:lnTo>
                    <a:pt x="8184" y="1461"/>
                  </a:lnTo>
                  <a:lnTo>
                    <a:pt x="8156" y="1451"/>
                  </a:lnTo>
                  <a:lnTo>
                    <a:pt x="8129" y="1442"/>
                  </a:lnTo>
                  <a:lnTo>
                    <a:pt x="8102" y="1433"/>
                  </a:lnTo>
                  <a:lnTo>
                    <a:pt x="8078" y="1426"/>
                  </a:lnTo>
                  <a:close/>
                </a:path>
              </a:pathLst>
            </a:custGeom>
            <a:solidFill>
              <a:schemeClr val="accent1"/>
            </a:solidFill>
            <a:ln cap="sq">
              <a:noFill/>
            </a:ln>
          </p:spPr>
          <p:txBody>
            <a:bodyPr vert="horz" wrap="square" lIns="91440" tIns="45720" rIns="91440" bIns="45720" rtlCol="0" anchor="t"/>
            <a:lstStyle/>
            <a:p>
              <a:pPr algn="l">
                <a:lnSpc>
                  <a:spcPct val="100000"/>
                </a:lnSpc>
              </a:pPr>
              <a:endParaRPr kumimoji="1" lang="zh-CN" altLang="en-US"/>
            </a:p>
          </p:txBody>
        </p:sp>
      </p:grpSp>
      <p:sp>
        <p:nvSpPr>
          <p:cNvPr id="32"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Objectives</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2052320"/>
            <a:ext cx="5279390" cy="3884930"/>
          </a:xfrm>
          <a:prstGeom prst="roundRect">
            <a:avLst/>
          </a:prstGeom>
          <a:solidFill>
            <a:schemeClr val="bg1"/>
          </a:solidFill>
          <a:ln w="12700" cap="sq">
            <a:noFill/>
            <a:miter/>
          </a:ln>
          <a:effectLst>
            <a:outerShdw blurRad="19050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a:off x="3082875" y="-403434"/>
            <a:ext cx="460800" cy="5279385"/>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5207724" y="2114202"/>
            <a:ext cx="225145" cy="24388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6240145" y="2123781"/>
            <a:ext cx="5001520" cy="3884875"/>
          </a:xfrm>
          <a:prstGeom prst="roundRect">
            <a:avLst/>
          </a:prstGeom>
          <a:solidFill>
            <a:schemeClr val="bg1"/>
          </a:solidFill>
          <a:ln w="12700" cap="sq">
            <a:noFill/>
            <a:miter/>
          </a:ln>
          <a:effectLst>
            <a:outerShdw blurRad="19050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5400000">
            <a:off x="8662620" y="-403434"/>
            <a:ext cx="460800" cy="5279385"/>
          </a:xfrm>
          <a:prstGeom prst="round2SameRect">
            <a:avLst>
              <a:gd name="adj1" fmla="val 50000"/>
              <a:gd name="adj2" fmla="val 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434256" y="2067273"/>
            <a:ext cx="4130904" cy="399386"/>
          </a:xfrm>
          <a:prstGeom prst="rect">
            <a:avLst/>
          </a:prstGeom>
          <a:noFill/>
          <a:ln>
            <a:noFill/>
          </a:ln>
        </p:spPr>
        <p:txBody>
          <a:bodyPr vert="horz" wrap="square" lIns="91440" tIns="45720" rIns="91440" bIns="45720" rtlCol="0" anchor="t"/>
          <a:lstStyle/>
          <a:p>
            <a:pPr algn="l">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Additional Resources</a:t>
            </a:r>
            <a:endParaRPr kumimoji="1" lang="zh-CN" altLang="en-US"/>
          </a:p>
        </p:txBody>
      </p:sp>
      <p:sp>
        <p:nvSpPr>
          <p:cNvPr id="11" name="标题 1"/>
          <p:cNvSpPr txBox="1"/>
          <p:nvPr/>
        </p:nvSpPr>
        <p:spPr>
          <a:xfrm>
            <a:off x="10787469" y="2114202"/>
            <a:ext cx="225145" cy="24388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6420143" y="2719296"/>
            <a:ext cx="4425657" cy="2868704"/>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Besides the textbook, students are encouraged to explore online tutorials, coding platforms, and open- source projects.
These resources provide additional practice and insights into real- world programming scenarios.</a:t>
            </a:r>
            <a:endParaRPr kumimoji="1" lang="zh-CN" altLang="en-US"/>
          </a:p>
        </p:txBody>
      </p:sp>
      <p:sp>
        <p:nvSpPr>
          <p:cNvPr id="13"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Textbook</a:t>
            </a:r>
            <a:endParaRPr kumimoji="1" lang="zh-CN" altLang="en-US"/>
          </a:p>
        </p:txBody>
      </p:sp>
      <p:pic>
        <p:nvPicPr>
          <p:cNvPr id="16" name="图片 15"/>
          <p:cNvPicPr>
            <a:picLocks noChangeAspect="1"/>
          </p:cNvPicPr>
          <p:nvPr>
            <p:custDataLst>
              <p:tags r:id="rId1"/>
            </p:custDataLst>
          </p:nvPr>
        </p:nvPicPr>
        <p:blipFill>
          <a:blip r:embed="rId2">
            <a:extLst>
              <a:ext uri="{28A0092B-C50C-407E-A947-70E740481C1C}">
                <a14:useLocalDpi xmlns:a14="http://schemas.microsoft.com/office/drawing/2010/main" val="0"/>
              </a:ext>
            </a:extLst>
          </a:blip>
          <a:stretch>
            <a:fillRect/>
          </a:stretch>
        </p:blipFill>
        <p:spPr>
          <a:xfrm>
            <a:off x="917575" y="2852420"/>
            <a:ext cx="1635760" cy="2109470"/>
          </a:xfrm>
          <a:prstGeom prst="rect">
            <a:avLst/>
          </a:prstGeom>
        </p:spPr>
      </p:pic>
      <p:sp>
        <p:nvSpPr>
          <p:cNvPr id="18" name="文本框 17"/>
          <p:cNvSpPr txBox="1"/>
          <p:nvPr/>
        </p:nvSpPr>
        <p:spPr>
          <a:xfrm>
            <a:off x="2616200" y="2924810"/>
            <a:ext cx="3304540" cy="1445260"/>
          </a:xfrm>
          <a:prstGeom prst="rect">
            <a:avLst/>
          </a:prstGeom>
          <a:noFill/>
        </p:spPr>
        <p:txBody>
          <a:bodyPr wrap="square" rtlCol="0" anchor="t">
            <a:spAutoFit/>
          </a:bodyPr>
          <a:p>
            <a:r>
              <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rPr>
              <a:t>A First Book of ANSI C, 4th ed. </a:t>
            </a:r>
            <a:endPar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endParaRPr>
          </a:p>
          <a:p>
            <a:r>
              <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rPr>
              <a:t>by Gary J.Bronson,</a:t>
            </a:r>
            <a:endPar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endParaRPr>
          </a:p>
          <a:p>
            <a:r>
              <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rPr>
              <a:t>Thomson Course Technology, 2007. </a:t>
            </a:r>
            <a:endPar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endParaRPr>
          </a:p>
          <a:p>
            <a:endParaRPr lang="en-US" altLang="zh-CN" sz="16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endParaRPr>
          </a:p>
          <a:p>
            <a:r>
              <a:rPr lang="en-US" altLang="zh-CN" sz="12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rPr>
              <a:t>标准C语言基础教程（英文版）,第4版, (美)布朗森, 出版社:电子工业出版社, ISBN:9787121179006</a:t>
            </a:r>
            <a:endParaRPr lang="en-US" altLang="zh-CN" sz="1200">
              <a:ln w="15875"/>
              <a:gradFill>
                <a:gsLst>
                  <a:gs pos="0">
                    <a:schemeClr val="accent1">
                      <a:hueMod val="80000"/>
                    </a:schemeClr>
                  </a:gs>
                  <a:gs pos="100000">
                    <a:schemeClr val="accent1">
                      <a:alpha val="100000"/>
                      <a:alpha val="100000"/>
                    </a:schemeClr>
                  </a:gs>
                </a:gsLst>
                <a:lin ang="2700000" scaled="0"/>
              </a:gradFill>
              <a:effectLst/>
              <a:latin typeface="Arial Narrow Regular" panose="020B07060202020A0204" charset="0"/>
              <a:cs typeface="Arial Narrow Regular" panose="020B07060202020A0204" charset="0"/>
            </a:endParaRPr>
          </a:p>
        </p:txBody>
      </p:sp>
      <p:sp>
        <p:nvSpPr>
          <p:cNvPr id="19" name="标题 1"/>
          <p:cNvSpPr txBox="1"/>
          <p:nvPr>
            <p:custDataLst>
              <p:tags r:id="rId3"/>
            </p:custDataLst>
          </p:nvPr>
        </p:nvSpPr>
        <p:spPr>
          <a:xfrm>
            <a:off x="964366" y="2050763"/>
            <a:ext cx="4130904" cy="399386"/>
          </a:xfrm>
          <a:prstGeom prst="rect">
            <a:avLst/>
          </a:prstGeom>
          <a:noFill/>
          <a:ln>
            <a:noFill/>
          </a:ln>
        </p:spPr>
        <p:txBody>
          <a:bodyPr vert="horz" wrap="square" lIns="91440" tIns="45720" rIns="91440" bIns="45720" rtlCol="0" anchor="t"/>
          <a:p>
            <a:pPr algn="l">
              <a:lnSpc>
                <a:spcPct val="110000"/>
              </a:lnSpc>
            </a:pPr>
            <a:r>
              <a:rPr kumimoji="1" lang="en-US" altLang="zh-CN" sz="1600">
                <a:ln w="12700">
                  <a:noFill/>
                </a:ln>
                <a:solidFill>
                  <a:srgbClr val="FFFFFF">
                    <a:alpha val="100000"/>
                  </a:srgbClr>
                </a:solidFill>
                <a:latin typeface="Source Han Sans CN Bold"/>
                <a:ea typeface="Source Han Sans CN Bold"/>
                <a:cs typeface="Source Han Sans CN Bold"/>
              </a:rPr>
              <a:t>Textbook</a:t>
            </a: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3920"/>
          </a:xfrm>
          <a:prstGeom prst="rect">
            <a:avLst/>
          </a:prstGeom>
          <a:solidFill>
            <a:schemeClr val="accent1">
              <a:lumMod val="20000"/>
              <a:lumOff val="80000"/>
              <a:alpha val="5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flipV="1">
            <a:off x="5009864" y="483247"/>
            <a:ext cx="771254" cy="771254"/>
          </a:xfrm>
          <a:prstGeom prst="ellipse">
            <a:avLst/>
          </a:prstGeom>
          <a:gradFill>
            <a:gsLst>
              <a:gs pos="27000">
                <a:schemeClr val="accent1">
                  <a:lumMod val="20000"/>
                  <a:lumOff val="80000"/>
                  <a:alpha val="0"/>
                </a:schemeClr>
              </a:gs>
              <a:gs pos="100000">
                <a:schemeClr val="accent1">
                  <a:lumMod val="60000"/>
                  <a:lumOff val="40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4269340" y="3195444"/>
            <a:ext cx="1769665" cy="1769665"/>
          </a:xfrm>
          <a:prstGeom prst="donut">
            <a:avLst>
              <a:gd name="adj" fmla="val 22575"/>
            </a:avLst>
          </a:prstGeom>
          <a:gradFill>
            <a:gsLst>
              <a:gs pos="2700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5" name="图片 4"/>
          <p:cNvPicPr>
            <a:picLocks noChangeAspect="1"/>
          </p:cNvPicPr>
          <p:nvPr/>
        </p:nvPicPr>
        <p:blipFill>
          <a:blip r:embed="rId1">
            <a:alphaModFix amt="100000"/>
          </a:blip>
          <a:srcRect t="12621" b="12621"/>
          <a:stretch>
            <a:fillRect/>
          </a:stretch>
        </p:blipFill>
        <p:spPr>
          <a:xfrm>
            <a:off x="5281984" y="0"/>
            <a:ext cx="6910016" cy="6858000"/>
          </a:xfrm>
          <a:custGeom>
            <a:avLst/>
            <a:gdLst/>
            <a:ahLst/>
            <a:cxnLst/>
            <a:rect l="l" t="t" r="r" b="b"/>
            <a:pathLst>
              <a:path w="6908800" h="6858000">
                <a:moveTo>
                  <a:pt x="0" y="0"/>
                </a:moveTo>
                <a:lnTo>
                  <a:pt x="6910016" y="0"/>
                </a:lnTo>
                <a:lnTo>
                  <a:pt x="6910016" y="6858000"/>
                </a:lnTo>
                <a:lnTo>
                  <a:pt x="2133405" y="6858000"/>
                </a:lnTo>
                <a:lnTo>
                  <a:pt x="2214936" y="6510845"/>
                </a:lnTo>
                <a:cubicBezTo>
                  <a:pt x="2417806" y="5440634"/>
                  <a:pt x="2293528" y="4114200"/>
                  <a:pt x="1794017" y="2785212"/>
                </a:cubicBezTo>
                <a:cubicBezTo>
                  <a:pt x="1388164" y="1705410"/>
                  <a:pt x="797035" y="790036"/>
                  <a:pt x="129654" y="124480"/>
                </a:cubicBezTo>
                <a:close/>
              </a:path>
            </a:pathLst>
          </a:custGeom>
          <a:noFill/>
          <a:ln>
            <a:noFill/>
          </a:ln>
        </p:spPr>
      </p:pic>
      <p:sp>
        <p:nvSpPr>
          <p:cNvPr id="6" name="标题 1"/>
          <p:cNvSpPr txBox="1"/>
          <p:nvPr/>
        </p:nvSpPr>
        <p:spPr>
          <a:xfrm>
            <a:off x="508000" y="3490622"/>
            <a:ext cx="6458584" cy="2745077"/>
          </a:xfrm>
          <a:prstGeom prst="rect">
            <a:avLst/>
          </a:prstGeom>
          <a:noFill/>
          <a:ln>
            <a:noFill/>
          </a:ln>
        </p:spPr>
        <p:txBody>
          <a:bodyPr vert="horz" wrap="square" lIns="91440" tIns="45720" rIns="91440" bIns="45720" rtlCol="0" anchor="t"/>
          <a:lstStyle/>
          <a:p>
            <a:pPr algn="l">
              <a:lnSpc>
                <a:spcPct val="130000"/>
              </a:lnSpc>
            </a:pPr>
            <a:r>
              <a:rPr kumimoji="1" lang="en-US" altLang="zh-CN" sz="4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Grading Policy</a:t>
            </a:r>
            <a:endParaRPr kumimoji="1" lang="zh-CN" altLang="en-US"/>
          </a:p>
        </p:txBody>
      </p:sp>
      <p:sp>
        <p:nvSpPr>
          <p:cNvPr id="7" name="标题 1"/>
          <p:cNvSpPr txBox="1"/>
          <p:nvPr/>
        </p:nvSpPr>
        <p:spPr>
          <a:xfrm rot="1015150">
            <a:off x="722831" y="6298776"/>
            <a:ext cx="756361" cy="454930"/>
          </a:xfrm>
          <a:custGeom>
            <a:avLst/>
            <a:gdLst>
              <a:gd name="connsiteX0" fmla="*/ 738735 w 756361"/>
              <a:gd name="connsiteY0" fmla="*/ 0 h 454930"/>
              <a:gd name="connsiteX1" fmla="*/ 756361 w 756361"/>
              <a:gd name="connsiteY1" fmla="*/ 0 h 454930"/>
              <a:gd name="connsiteX2" fmla="*/ 756361 w 756361"/>
              <a:gd name="connsiteY2" fmla="*/ 230215 h 454930"/>
              <a:gd name="connsiteX3" fmla="*/ 738735 w 756361"/>
              <a:gd name="connsiteY3" fmla="*/ 230215 h 454930"/>
              <a:gd name="connsiteX4" fmla="*/ 633201 w 756361"/>
              <a:gd name="connsiteY4" fmla="*/ 32102 h 454930"/>
              <a:gd name="connsiteX5" fmla="*/ 650827 w 756361"/>
              <a:gd name="connsiteY5" fmla="*/ 32102 h 454930"/>
              <a:gd name="connsiteX6" fmla="*/ 650827 w 756361"/>
              <a:gd name="connsiteY6" fmla="*/ 262317 h 454930"/>
              <a:gd name="connsiteX7" fmla="*/ 633201 w 756361"/>
              <a:gd name="connsiteY7" fmla="*/ 262317 h 454930"/>
              <a:gd name="connsiteX8" fmla="*/ 527667 w 756361"/>
              <a:gd name="connsiteY8" fmla="*/ 64204 h 454930"/>
              <a:gd name="connsiteX9" fmla="*/ 545293 w 756361"/>
              <a:gd name="connsiteY9" fmla="*/ 64204 h 454930"/>
              <a:gd name="connsiteX10" fmla="*/ 545293 w 756361"/>
              <a:gd name="connsiteY10" fmla="*/ 294419 h 454930"/>
              <a:gd name="connsiteX11" fmla="*/ 527667 w 756361"/>
              <a:gd name="connsiteY11" fmla="*/ 294420 h 454930"/>
              <a:gd name="connsiteX12" fmla="*/ 422134 w 756361"/>
              <a:gd name="connsiteY12" fmla="*/ 96307 h 454930"/>
              <a:gd name="connsiteX13" fmla="*/ 439760 w 756361"/>
              <a:gd name="connsiteY13" fmla="*/ 96306 h 454930"/>
              <a:gd name="connsiteX14" fmla="*/ 439760 w 756361"/>
              <a:gd name="connsiteY14" fmla="*/ 326522 h 454930"/>
              <a:gd name="connsiteX15" fmla="*/ 422134 w 756361"/>
              <a:gd name="connsiteY15" fmla="*/ 326522 h 454930"/>
              <a:gd name="connsiteX16" fmla="*/ 316600 w 756361"/>
              <a:gd name="connsiteY16" fmla="*/ 128409 h 454930"/>
              <a:gd name="connsiteX17" fmla="*/ 334226 w 756361"/>
              <a:gd name="connsiteY17" fmla="*/ 128409 h 454930"/>
              <a:gd name="connsiteX18" fmla="*/ 334226 w 756361"/>
              <a:gd name="connsiteY18" fmla="*/ 358624 h 454930"/>
              <a:gd name="connsiteX19" fmla="*/ 316600 w 756361"/>
              <a:gd name="connsiteY19" fmla="*/ 358624 h 454930"/>
              <a:gd name="connsiteX20" fmla="*/ 211067 w 756361"/>
              <a:gd name="connsiteY20" fmla="*/ 160511 h 454930"/>
              <a:gd name="connsiteX21" fmla="*/ 228693 w 756361"/>
              <a:gd name="connsiteY21" fmla="*/ 160511 h 454930"/>
              <a:gd name="connsiteX22" fmla="*/ 228693 w 756361"/>
              <a:gd name="connsiteY22" fmla="*/ 390726 h 454930"/>
              <a:gd name="connsiteX23" fmla="*/ 211067 w 756361"/>
              <a:gd name="connsiteY23" fmla="*/ 390726 h 454930"/>
              <a:gd name="connsiteX24" fmla="*/ 105533 w 756361"/>
              <a:gd name="connsiteY24" fmla="*/ 192613 h 454930"/>
              <a:gd name="connsiteX25" fmla="*/ 123159 w 756361"/>
              <a:gd name="connsiteY25" fmla="*/ 192613 h 454930"/>
              <a:gd name="connsiteX26" fmla="*/ 123159 w 756361"/>
              <a:gd name="connsiteY26" fmla="*/ 422828 h 454930"/>
              <a:gd name="connsiteX27" fmla="*/ 105533 w 756361"/>
              <a:gd name="connsiteY27" fmla="*/ 422828 h 454930"/>
              <a:gd name="connsiteX28" fmla="*/ 0 w 756361"/>
              <a:gd name="connsiteY28" fmla="*/ 224715 h 454930"/>
              <a:gd name="connsiteX29" fmla="*/ 17626 w 756361"/>
              <a:gd name="connsiteY29" fmla="*/ 224715 h 454930"/>
              <a:gd name="connsiteX30" fmla="*/ 17626 w 756361"/>
              <a:gd name="connsiteY30" fmla="*/ 454930 h 454930"/>
              <a:gd name="connsiteX31" fmla="*/ 0 w 756361"/>
              <a:gd name="connsiteY31" fmla="*/ 454930 h 454930"/>
            </a:gdLst>
            <a:ahLst/>
            <a:cxnLst/>
            <a:rect l="l" t="t" r="r" b="b"/>
            <a:pathLst>
              <a:path w="756361" h="454930">
                <a:moveTo>
                  <a:pt x="738735" y="0"/>
                </a:moveTo>
                <a:lnTo>
                  <a:pt x="756361" y="0"/>
                </a:lnTo>
                <a:lnTo>
                  <a:pt x="756361" y="230215"/>
                </a:lnTo>
                <a:lnTo>
                  <a:pt x="738735" y="230215"/>
                </a:lnTo>
                <a:close/>
                <a:moveTo>
                  <a:pt x="633201" y="32102"/>
                </a:moveTo>
                <a:lnTo>
                  <a:pt x="650827" y="32102"/>
                </a:lnTo>
                <a:lnTo>
                  <a:pt x="650827" y="262317"/>
                </a:lnTo>
                <a:lnTo>
                  <a:pt x="633201" y="262317"/>
                </a:lnTo>
                <a:close/>
                <a:moveTo>
                  <a:pt x="527667" y="64204"/>
                </a:moveTo>
                <a:lnTo>
                  <a:pt x="545293" y="64204"/>
                </a:lnTo>
                <a:lnTo>
                  <a:pt x="545293" y="294419"/>
                </a:lnTo>
                <a:lnTo>
                  <a:pt x="527667" y="294420"/>
                </a:lnTo>
                <a:close/>
                <a:moveTo>
                  <a:pt x="422134" y="96307"/>
                </a:moveTo>
                <a:lnTo>
                  <a:pt x="439760" y="96306"/>
                </a:lnTo>
                <a:lnTo>
                  <a:pt x="439760" y="326522"/>
                </a:lnTo>
                <a:lnTo>
                  <a:pt x="422134" y="326522"/>
                </a:lnTo>
                <a:close/>
                <a:moveTo>
                  <a:pt x="316600" y="128409"/>
                </a:moveTo>
                <a:lnTo>
                  <a:pt x="334226" y="128409"/>
                </a:lnTo>
                <a:lnTo>
                  <a:pt x="334226" y="358624"/>
                </a:lnTo>
                <a:lnTo>
                  <a:pt x="316600" y="358624"/>
                </a:lnTo>
                <a:close/>
                <a:moveTo>
                  <a:pt x="211067" y="160511"/>
                </a:moveTo>
                <a:lnTo>
                  <a:pt x="228693" y="160511"/>
                </a:lnTo>
                <a:lnTo>
                  <a:pt x="228693" y="390726"/>
                </a:lnTo>
                <a:lnTo>
                  <a:pt x="211067" y="390726"/>
                </a:lnTo>
                <a:close/>
                <a:moveTo>
                  <a:pt x="105533" y="192613"/>
                </a:moveTo>
                <a:lnTo>
                  <a:pt x="123159" y="192613"/>
                </a:lnTo>
                <a:lnTo>
                  <a:pt x="123159" y="422828"/>
                </a:lnTo>
                <a:lnTo>
                  <a:pt x="105533" y="422828"/>
                </a:lnTo>
                <a:close/>
                <a:moveTo>
                  <a:pt x="0" y="224715"/>
                </a:moveTo>
                <a:lnTo>
                  <a:pt x="17626" y="224715"/>
                </a:lnTo>
                <a:lnTo>
                  <a:pt x="17626" y="454930"/>
                </a:lnTo>
                <a:lnTo>
                  <a:pt x="0" y="454930"/>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57974" y="6413551"/>
            <a:ext cx="308610" cy="225381"/>
          </a:xfrm>
          <a:custGeom>
            <a:avLst/>
            <a:gdLst>
              <a:gd name="connsiteX0" fmla="*/ 154305 w 308610"/>
              <a:gd name="connsiteY0" fmla="*/ 0 h 225381"/>
              <a:gd name="connsiteX1" fmla="*/ 231458 w 308610"/>
              <a:gd name="connsiteY1" fmla="*/ 0 h 225381"/>
              <a:gd name="connsiteX2" fmla="*/ 308610 w 308610"/>
              <a:gd name="connsiteY2" fmla="*/ 112691 h 225381"/>
              <a:gd name="connsiteX3" fmla="*/ 231458 w 308610"/>
              <a:gd name="connsiteY3" fmla="*/ 225381 h 225381"/>
              <a:gd name="connsiteX4" fmla="*/ 154305 w 308610"/>
              <a:gd name="connsiteY4" fmla="*/ 225381 h 225381"/>
              <a:gd name="connsiteX5" fmla="*/ 231458 w 308610"/>
              <a:gd name="connsiteY5" fmla="*/ 112691 h 225381"/>
              <a:gd name="connsiteX6" fmla="*/ 0 w 308610"/>
              <a:gd name="connsiteY6" fmla="*/ 0 h 225381"/>
              <a:gd name="connsiteX7" fmla="*/ 77153 w 308610"/>
              <a:gd name="connsiteY7" fmla="*/ 0 h 225381"/>
              <a:gd name="connsiteX8" fmla="*/ 154305 w 308610"/>
              <a:gd name="connsiteY8" fmla="*/ 112691 h 225381"/>
              <a:gd name="connsiteX9" fmla="*/ 77153 w 308610"/>
              <a:gd name="connsiteY9" fmla="*/ 225381 h 225381"/>
              <a:gd name="connsiteX10" fmla="*/ 0 w 308610"/>
              <a:gd name="connsiteY10" fmla="*/ 225381 h 225381"/>
              <a:gd name="connsiteX11" fmla="*/ 77153 w 308610"/>
              <a:gd name="connsiteY11" fmla="*/ 112691 h 225381"/>
            </a:gdLst>
            <a:ahLst/>
            <a:cxnLst/>
            <a:rect l="l" t="t" r="r" b="b"/>
            <a:pathLst>
              <a:path w="308610" h="225381">
                <a:moveTo>
                  <a:pt x="154305" y="0"/>
                </a:moveTo>
                <a:lnTo>
                  <a:pt x="231458" y="0"/>
                </a:lnTo>
                <a:lnTo>
                  <a:pt x="308610" y="112691"/>
                </a:lnTo>
                <a:lnTo>
                  <a:pt x="231458" y="225381"/>
                </a:lnTo>
                <a:lnTo>
                  <a:pt x="154305" y="225381"/>
                </a:lnTo>
                <a:lnTo>
                  <a:pt x="231458" y="112691"/>
                </a:lnTo>
                <a:close/>
                <a:moveTo>
                  <a:pt x="0" y="0"/>
                </a:moveTo>
                <a:lnTo>
                  <a:pt x="77153" y="0"/>
                </a:lnTo>
                <a:lnTo>
                  <a:pt x="154305" y="112691"/>
                </a:lnTo>
                <a:lnTo>
                  <a:pt x="77153" y="225381"/>
                </a:lnTo>
                <a:lnTo>
                  <a:pt x="0" y="225381"/>
                </a:lnTo>
                <a:lnTo>
                  <a:pt x="77153" y="112691"/>
                </a:ln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77866" y="-954157"/>
            <a:ext cx="5203252" cy="4454309"/>
          </a:xfrm>
          <a:prstGeom prst="rect">
            <a:avLst/>
          </a:prstGeom>
          <a:noFill/>
          <a:ln>
            <a:noFill/>
          </a:ln>
        </p:spPr>
        <p:txBody>
          <a:bodyPr vert="horz" wrap="square" lIns="0" tIns="0" rIns="0" bIns="0" rtlCol="0" anchor="b"/>
          <a:lstStyle/>
          <a:p>
            <a:pPr algn="l">
              <a:lnSpc>
                <a:spcPct val="110000"/>
              </a:lnSpc>
            </a:pPr>
            <a:r>
              <a:rPr kumimoji="1" lang="en-US" altLang="zh-CN" sz="13800">
                <a:ln w="12700">
                  <a:noFill/>
                </a:ln>
                <a:gradFill>
                  <a:gsLst>
                    <a:gs pos="0">
                      <a:srgbClr val="D4AEA0">
                        <a:alpha val="100000"/>
                      </a:srgbClr>
                    </a:gs>
                    <a:gs pos="45000">
                      <a:srgbClr val="714433">
                        <a:alpha val="100000"/>
                      </a:srgbClr>
                    </a:gs>
                    <a:gs pos="100000">
                      <a:srgbClr val="D4AEA0">
                        <a:alpha val="100000"/>
                      </a:srgbClr>
                    </a:gs>
                    <a:gs pos="100000">
                      <a:srgbClr val="714433">
                        <a:alpha val="100000"/>
                      </a:srgbClr>
                    </a:gs>
                  </a:gsLst>
                  <a:lin ang="2700000" scaled="0"/>
                </a:gradFill>
                <a:latin typeface="OPPOSans B" panose="00020600040101010101" charset="-122"/>
                <a:ea typeface="OPPOSans B" panose="00020600040101010101" charset="-122"/>
                <a:cs typeface="OPPOSans B" panose="00020600040101010101" charset="-122"/>
              </a:rPr>
              <a:t>02</a:t>
            </a:r>
            <a:endParaRPr kumimoji="1" lang="zh-CN" altLang="en-US"/>
          </a:p>
        </p:txBody>
      </p:sp>
      <p:sp>
        <p:nvSpPr>
          <p:cNvPr id="10" name="标题 1"/>
          <p:cNvSpPr txBox="1"/>
          <p:nvPr/>
        </p:nvSpPr>
        <p:spPr>
          <a:xfrm rot="20364051">
            <a:off x="6000781" y="-434746"/>
            <a:ext cx="1228023" cy="7351410"/>
          </a:xfrm>
          <a:custGeom>
            <a:avLst/>
            <a:gdLst>
              <a:gd name="connsiteX0" fmla="*/ 46293 w 1228023"/>
              <a:gd name="connsiteY0" fmla="*/ 0 h 7351410"/>
              <a:gd name="connsiteX1" fmla="*/ 527944 w 1228023"/>
              <a:gd name="connsiteY1" fmla="*/ 181033 h 7351410"/>
              <a:gd name="connsiteX2" fmla="*/ 672181 w 1228023"/>
              <a:gd name="connsiteY2" fmla="*/ 493935 h 7351410"/>
              <a:gd name="connsiteX3" fmla="*/ 1228023 w 1228023"/>
              <a:gd name="connsiteY3" fmla="*/ 3419611 h 7351410"/>
              <a:gd name="connsiteX4" fmla="*/ 311250 w 1228023"/>
              <a:gd name="connsiteY4" fmla="*/ 7055135 h 7351410"/>
              <a:gd name="connsiteX5" fmla="*/ 112792 w 1228023"/>
              <a:gd name="connsiteY5" fmla="*/ 7351410 h 7351410"/>
              <a:gd name="connsiteX6" fmla="*/ 0 w 1228023"/>
              <a:gd name="connsiteY6" fmla="*/ 7309016 h 7351410"/>
              <a:gd name="connsiteX7" fmla="*/ 137835 w 1228023"/>
              <a:gd name="connsiteY7" fmla="*/ 7107947 h 7351410"/>
              <a:gd name="connsiteX8" fmla="*/ 946631 w 1228023"/>
              <a:gd name="connsiteY8" fmla="*/ 3060326 h 7351410"/>
              <a:gd name="connsiteX9" fmla="*/ 196221 w 1228023"/>
              <a:gd name="connsiteY9" fmla="*/ 276603 h 7351410"/>
            </a:gdLst>
            <a:ahLst/>
            <a:cxnLst/>
            <a:rect l="l" t="t" r="r" b="b"/>
            <a:pathLst>
              <a:path w="1228023" h="7351410">
                <a:moveTo>
                  <a:pt x="46293" y="0"/>
                </a:moveTo>
                <a:lnTo>
                  <a:pt x="527944" y="181033"/>
                </a:lnTo>
                <a:lnTo>
                  <a:pt x="672181" y="493935"/>
                </a:lnTo>
                <a:cubicBezTo>
                  <a:pt x="1022657" y="1324391"/>
                  <a:pt x="1228023" y="2332607"/>
                  <a:pt x="1228023" y="3419611"/>
                </a:cubicBezTo>
                <a:cubicBezTo>
                  <a:pt x="1228023" y="4839372"/>
                  <a:pt x="877679" y="6124724"/>
                  <a:pt x="311250" y="7055135"/>
                </a:cubicBezTo>
                <a:lnTo>
                  <a:pt x="112792" y="7351410"/>
                </a:lnTo>
                <a:lnTo>
                  <a:pt x="0" y="7309016"/>
                </a:lnTo>
                <a:lnTo>
                  <a:pt x="137835" y="7107947"/>
                </a:lnTo>
                <a:cubicBezTo>
                  <a:pt x="753543" y="6110903"/>
                  <a:pt x="1078035" y="4652142"/>
                  <a:pt x="946631" y="3060326"/>
                </a:cubicBezTo>
                <a:cubicBezTo>
                  <a:pt x="860396" y="2015697"/>
                  <a:pt x="589879" y="1059790"/>
                  <a:pt x="196221" y="276603"/>
                </a:cubicBezTo>
                <a:close/>
              </a:path>
            </a:pathLst>
          </a:custGeom>
          <a:solidFill>
            <a:schemeClr val="accent1"/>
          </a:solidFill>
          <a:ln w="12700" cap="sq">
            <a:noFill/>
            <a:miter/>
          </a:ln>
          <a:effectLst>
            <a:outerShdw blurRad="114300" dist="88900" dir="10800000" algn="r" rotWithShape="0">
              <a:schemeClr val="accent1">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flipH="1">
            <a:off x="4035937" y="6526241"/>
            <a:ext cx="539304" cy="331759"/>
          </a:xfrm>
          <a:custGeom>
            <a:avLst/>
            <a:gdLst>
              <a:gd name="connsiteX0" fmla="*/ 269652 w 539304"/>
              <a:gd name="connsiteY0" fmla="*/ 0 h 331759"/>
              <a:gd name="connsiteX1" fmla="*/ 0 w 539304"/>
              <a:gd name="connsiteY1" fmla="*/ 269652 h 331759"/>
              <a:gd name="connsiteX2" fmla="*/ 12539 w 539304"/>
              <a:gd name="connsiteY2" fmla="*/ 331759 h 331759"/>
              <a:gd name="connsiteX3" fmla="*/ 526765 w 539304"/>
              <a:gd name="connsiteY3" fmla="*/ 331759 h 331759"/>
              <a:gd name="connsiteX4" fmla="*/ 539304 w 539304"/>
              <a:gd name="connsiteY4" fmla="*/ 269652 h 331759"/>
              <a:gd name="connsiteX5" fmla="*/ 269652 w 539304"/>
              <a:gd name="connsiteY5" fmla="*/ 0 h 331759"/>
            </a:gdLst>
            <a:ahLst/>
            <a:cxnLst/>
            <a:rect l="l" t="t" r="r" b="b"/>
            <a:pathLst>
              <a:path w="539304" h="331759">
                <a:moveTo>
                  <a:pt x="269652" y="0"/>
                </a:moveTo>
                <a:cubicBezTo>
                  <a:pt x="120727" y="0"/>
                  <a:pt x="0" y="120727"/>
                  <a:pt x="0" y="269652"/>
                </a:cubicBezTo>
                <a:lnTo>
                  <a:pt x="12539" y="331759"/>
                </a:lnTo>
                <a:lnTo>
                  <a:pt x="526765" y="331759"/>
                </a:lnTo>
                <a:lnTo>
                  <a:pt x="539304" y="269652"/>
                </a:lnTo>
                <a:cubicBezTo>
                  <a:pt x="539304" y="120727"/>
                  <a:pt x="418577" y="0"/>
                  <a:pt x="269652" y="0"/>
                </a:cubicBezTo>
                <a:close/>
              </a:path>
            </a:pathLst>
          </a:custGeom>
          <a:gradFill>
            <a:gsLst>
              <a:gs pos="0">
                <a:schemeClr val="accent1">
                  <a:lumMod val="20000"/>
                  <a:lumOff val="80000"/>
                  <a:alpha val="7200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0" y="1"/>
            <a:ext cx="1308404" cy="1271812"/>
          </a:xfrm>
          <a:custGeom>
            <a:avLst/>
            <a:gdLst>
              <a:gd name="connsiteX0" fmla="*/ 878 w 1266202"/>
              <a:gd name="connsiteY0" fmla="*/ 1214242 h 1230790"/>
              <a:gd name="connsiteX1" fmla="*/ 2465 w 1266202"/>
              <a:gd name="connsiteY1" fmla="*/ 1230790 h 1230790"/>
              <a:gd name="connsiteX2" fmla="*/ 1 w 1266202"/>
              <a:gd name="connsiteY2" fmla="*/ 1218586 h 1230790"/>
              <a:gd name="connsiteX3" fmla="*/ 35093 w 1266202"/>
              <a:gd name="connsiteY3" fmla="*/ 1070327 h 1230790"/>
              <a:gd name="connsiteX4" fmla="*/ 20421 w 1266202"/>
              <a:gd name="connsiteY4" fmla="*/ 1098744 h 1230790"/>
              <a:gd name="connsiteX5" fmla="*/ 8880 w 1266202"/>
              <a:gd name="connsiteY5" fmla="*/ 1137832 h 1230790"/>
              <a:gd name="connsiteX6" fmla="*/ 3643 w 1266202"/>
              <a:gd name="connsiteY6" fmla="*/ 1130066 h 1230790"/>
              <a:gd name="connsiteX7" fmla="*/ 0 w 1266202"/>
              <a:gd name="connsiteY7" fmla="*/ 1112020 h 1230790"/>
              <a:gd name="connsiteX8" fmla="*/ 13579 w 1266202"/>
              <a:gd name="connsiteY8" fmla="*/ 1079238 h 1230790"/>
              <a:gd name="connsiteX9" fmla="*/ 137058 w 1266202"/>
              <a:gd name="connsiteY9" fmla="*/ 965713 h 1230790"/>
              <a:gd name="connsiteX10" fmla="*/ 117380 w 1266202"/>
              <a:gd name="connsiteY10" fmla="*/ 976943 h 1230790"/>
              <a:gd name="connsiteX11" fmla="*/ 120259 w 1266202"/>
              <a:gd name="connsiteY11" fmla="*/ 972672 h 1230790"/>
              <a:gd name="connsiteX12" fmla="*/ 46361 w 1266202"/>
              <a:gd name="connsiteY12" fmla="*/ 959093 h 1230790"/>
              <a:gd name="connsiteX13" fmla="*/ 89079 w 1266202"/>
              <a:gd name="connsiteY13" fmla="*/ 987408 h 1230790"/>
              <a:gd name="connsiteX14" fmla="*/ 91355 w 1266202"/>
              <a:gd name="connsiteY14" fmla="*/ 998683 h 1230790"/>
              <a:gd name="connsiteX15" fmla="*/ 76112 w 1266202"/>
              <a:gd name="connsiteY15" fmla="*/ 1011905 h 1230790"/>
              <a:gd name="connsiteX16" fmla="*/ 45176 w 1266202"/>
              <a:gd name="connsiteY16" fmla="*/ 1051324 h 1230790"/>
              <a:gd name="connsiteX17" fmla="*/ 13579 w 1266202"/>
              <a:gd name="connsiteY17" fmla="*/ 1038236 h 1230790"/>
              <a:gd name="connsiteX18" fmla="*/ 0 w 1266202"/>
              <a:gd name="connsiteY18" fmla="*/ 1005454 h 1230790"/>
              <a:gd name="connsiteX19" fmla="*/ 46361 w 1266202"/>
              <a:gd name="connsiteY19" fmla="*/ 959093 h 1230790"/>
              <a:gd name="connsiteX20" fmla="*/ 259721 w 1266202"/>
              <a:gd name="connsiteY20" fmla="*/ 852527 h 1230790"/>
              <a:gd name="connsiteX21" fmla="*/ 306082 w 1266202"/>
              <a:gd name="connsiteY21" fmla="*/ 898888 h 1230790"/>
              <a:gd name="connsiteX22" fmla="*/ 292503 w 1266202"/>
              <a:gd name="connsiteY22" fmla="*/ 931670 h 1230790"/>
              <a:gd name="connsiteX23" fmla="*/ 285434 w 1266202"/>
              <a:gd name="connsiteY23" fmla="*/ 934598 h 1230790"/>
              <a:gd name="connsiteX24" fmla="*/ 259862 w 1266202"/>
              <a:gd name="connsiteY24" fmla="*/ 931888 h 1230790"/>
              <a:gd name="connsiteX25" fmla="*/ 234065 w 1266202"/>
              <a:gd name="connsiteY25" fmla="*/ 934622 h 1230790"/>
              <a:gd name="connsiteX26" fmla="*/ 226939 w 1266202"/>
              <a:gd name="connsiteY26" fmla="*/ 931670 h 1230790"/>
              <a:gd name="connsiteX27" fmla="*/ 213360 w 1266202"/>
              <a:gd name="connsiteY27" fmla="*/ 898888 h 1230790"/>
              <a:gd name="connsiteX28" fmla="*/ 259721 w 1266202"/>
              <a:gd name="connsiteY28" fmla="*/ 852527 h 1230790"/>
              <a:gd name="connsiteX29" fmla="*/ 153041 w 1266202"/>
              <a:gd name="connsiteY29" fmla="*/ 852527 h 1230790"/>
              <a:gd name="connsiteX30" fmla="*/ 199402 w 1266202"/>
              <a:gd name="connsiteY30" fmla="*/ 898888 h 1230790"/>
              <a:gd name="connsiteX31" fmla="*/ 153041 w 1266202"/>
              <a:gd name="connsiteY31" fmla="*/ 945249 h 1230790"/>
              <a:gd name="connsiteX32" fmla="*/ 106680 w 1266202"/>
              <a:gd name="connsiteY32" fmla="*/ 898888 h 1230790"/>
              <a:gd name="connsiteX33" fmla="*/ 153041 w 1266202"/>
              <a:gd name="connsiteY33" fmla="*/ 852527 h 1230790"/>
              <a:gd name="connsiteX34" fmla="*/ 46361 w 1266202"/>
              <a:gd name="connsiteY34" fmla="*/ 852527 h 1230790"/>
              <a:gd name="connsiteX35" fmla="*/ 92722 w 1266202"/>
              <a:gd name="connsiteY35" fmla="*/ 898888 h 1230790"/>
              <a:gd name="connsiteX36" fmla="*/ 46361 w 1266202"/>
              <a:gd name="connsiteY36" fmla="*/ 945249 h 1230790"/>
              <a:gd name="connsiteX37" fmla="*/ 0 w 1266202"/>
              <a:gd name="connsiteY37" fmla="*/ 898888 h 1230790"/>
              <a:gd name="connsiteX38" fmla="*/ 46361 w 1266202"/>
              <a:gd name="connsiteY38" fmla="*/ 852527 h 1230790"/>
              <a:gd name="connsiteX39" fmla="*/ 366401 w 1266202"/>
              <a:gd name="connsiteY39" fmla="*/ 745961 h 1230790"/>
              <a:gd name="connsiteX40" fmla="*/ 412762 w 1266202"/>
              <a:gd name="connsiteY40" fmla="*/ 792322 h 1230790"/>
              <a:gd name="connsiteX41" fmla="*/ 366401 w 1266202"/>
              <a:gd name="connsiteY41" fmla="*/ 838683 h 1230790"/>
              <a:gd name="connsiteX42" fmla="*/ 320040 w 1266202"/>
              <a:gd name="connsiteY42" fmla="*/ 792322 h 1230790"/>
              <a:gd name="connsiteX43" fmla="*/ 366401 w 1266202"/>
              <a:gd name="connsiteY43" fmla="*/ 745961 h 1230790"/>
              <a:gd name="connsiteX44" fmla="*/ 259721 w 1266202"/>
              <a:gd name="connsiteY44" fmla="*/ 745961 h 1230790"/>
              <a:gd name="connsiteX45" fmla="*/ 306082 w 1266202"/>
              <a:gd name="connsiteY45" fmla="*/ 792322 h 1230790"/>
              <a:gd name="connsiteX46" fmla="*/ 259721 w 1266202"/>
              <a:gd name="connsiteY46" fmla="*/ 838683 h 1230790"/>
              <a:gd name="connsiteX47" fmla="*/ 213360 w 1266202"/>
              <a:gd name="connsiteY47" fmla="*/ 792322 h 1230790"/>
              <a:gd name="connsiteX48" fmla="*/ 259721 w 1266202"/>
              <a:gd name="connsiteY48" fmla="*/ 745961 h 1230790"/>
              <a:gd name="connsiteX49" fmla="*/ 153041 w 1266202"/>
              <a:gd name="connsiteY49" fmla="*/ 745961 h 1230790"/>
              <a:gd name="connsiteX50" fmla="*/ 199402 w 1266202"/>
              <a:gd name="connsiteY50" fmla="*/ 792322 h 1230790"/>
              <a:gd name="connsiteX51" fmla="*/ 153041 w 1266202"/>
              <a:gd name="connsiteY51" fmla="*/ 838683 h 1230790"/>
              <a:gd name="connsiteX52" fmla="*/ 106680 w 1266202"/>
              <a:gd name="connsiteY52" fmla="*/ 792322 h 1230790"/>
              <a:gd name="connsiteX53" fmla="*/ 153041 w 1266202"/>
              <a:gd name="connsiteY53" fmla="*/ 745961 h 1230790"/>
              <a:gd name="connsiteX54" fmla="*/ 46361 w 1266202"/>
              <a:gd name="connsiteY54" fmla="*/ 745961 h 1230790"/>
              <a:gd name="connsiteX55" fmla="*/ 92722 w 1266202"/>
              <a:gd name="connsiteY55" fmla="*/ 792322 h 1230790"/>
              <a:gd name="connsiteX56" fmla="*/ 46361 w 1266202"/>
              <a:gd name="connsiteY56" fmla="*/ 838683 h 1230790"/>
              <a:gd name="connsiteX57" fmla="*/ 0 w 1266202"/>
              <a:gd name="connsiteY57" fmla="*/ 792322 h 1230790"/>
              <a:gd name="connsiteX58" fmla="*/ 46361 w 1266202"/>
              <a:gd name="connsiteY58" fmla="*/ 745961 h 1230790"/>
              <a:gd name="connsiteX59" fmla="*/ 473081 w 1266202"/>
              <a:gd name="connsiteY59" fmla="*/ 639395 h 1230790"/>
              <a:gd name="connsiteX60" fmla="*/ 519442 w 1266202"/>
              <a:gd name="connsiteY60" fmla="*/ 685756 h 1230790"/>
              <a:gd name="connsiteX61" fmla="*/ 473081 w 1266202"/>
              <a:gd name="connsiteY61" fmla="*/ 732117 h 1230790"/>
              <a:gd name="connsiteX62" fmla="*/ 426720 w 1266202"/>
              <a:gd name="connsiteY62" fmla="*/ 685756 h 1230790"/>
              <a:gd name="connsiteX63" fmla="*/ 473081 w 1266202"/>
              <a:gd name="connsiteY63" fmla="*/ 639395 h 1230790"/>
              <a:gd name="connsiteX64" fmla="*/ 366401 w 1266202"/>
              <a:gd name="connsiteY64" fmla="*/ 639395 h 1230790"/>
              <a:gd name="connsiteX65" fmla="*/ 412762 w 1266202"/>
              <a:gd name="connsiteY65" fmla="*/ 685756 h 1230790"/>
              <a:gd name="connsiteX66" fmla="*/ 366401 w 1266202"/>
              <a:gd name="connsiteY66" fmla="*/ 732117 h 1230790"/>
              <a:gd name="connsiteX67" fmla="*/ 320040 w 1266202"/>
              <a:gd name="connsiteY67" fmla="*/ 685756 h 1230790"/>
              <a:gd name="connsiteX68" fmla="*/ 366401 w 1266202"/>
              <a:gd name="connsiteY68" fmla="*/ 639395 h 1230790"/>
              <a:gd name="connsiteX69" fmla="*/ 259721 w 1266202"/>
              <a:gd name="connsiteY69" fmla="*/ 639395 h 1230790"/>
              <a:gd name="connsiteX70" fmla="*/ 306082 w 1266202"/>
              <a:gd name="connsiteY70" fmla="*/ 685756 h 1230790"/>
              <a:gd name="connsiteX71" fmla="*/ 259721 w 1266202"/>
              <a:gd name="connsiteY71" fmla="*/ 732117 h 1230790"/>
              <a:gd name="connsiteX72" fmla="*/ 213360 w 1266202"/>
              <a:gd name="connsiteY72" fmla="*/ 685756 h 1230790"/>
              <a:gd name="connsiteX73" fmla="*/ 259721 w 1266202"/>
              <a:gd name="connsiteY73" fmla="*/ 639395 h 1230790"/>
              <a:gd name="connsiteX74" fmla="*/ 153041 w 1266202"/>
              <a:gd name="connsiteY74" fmla="*/ 639395 h 1230790"/>
              <a:gd name="connsiteX75" fmla="*/ 199402 w 1266202"/>
              <a:gd name="connsiteY75" fmla="*/ 685756 h 1230790"/>
              <a:gd name="connsiteX76" fmla="*/ 153041 w 1266202"/>
              <a:gd name="connsiteY76" fmla="*/ 732117 h 1230790"/>
              <a:gd name="connsiteX77" fmla="*/ 106680 w 1266202"/>
              <a:gd name="connsiteY77" fmla="*/ 685756 h 1230790"/>
              <a:gd name="connsiteX78" fmla="*/ 153041 w 1266202"/>
              <a:gd name="connsiteY78" fmla="*/ 639395 h 1230790"/>
              <a:gd name="connsiteX79" fmla="*/ 46361 w 1266202"/>
              <a:gd name="connsiteY79" fmla="*/ 639395 h 1230790"/>
              <a:gd name="connsiteX80" fmla="*/ 92722 w 1266202"/>
              <a:gd name="connsiteY80" fmla="*/ 685756 h 1230790"/>
              <a:gd name="connsiteX81" fmla="*/ 46361 w 1266202"/>
              <a:gd name="connsiteY81" fmla="*/ 732117 h 1230790"/>
              <a:gd name="connsiteX82" fmla="*/ 0 w 1266202"/>
              <a:gd name="connsiteY82" fmla="*/ 685756 h 1230790"/>
              <a:gd name="connsiteX83" fmla="*/ 46361 w 1266202"/>
              <a:gd name="connsiteY83" fmla="*/ 639395 h 1230790"/>
              <a:gd name="connsiteX84" fmla="*/ 579761 w 1266202"/>
              <a:gd name="connsiteY84" fmla="*/ 532829 h 1230790"/>
              <a:gd name="connsiteX85" fmla="*/ 626122 w 1266202"/>
              <a:gd name="connsiteY85" fmla="*/ 579190 h 1230790"/>
              <a:gd name="connsiteX86" fmla="*/ 579761 w 1266202"/>
              <a:gd name="connsiteY86" fmla="*/ 625551 h 1230790"/>
              <a:gd name="connsiteX87" fmla="*/ 533400 w 1266202"/>
              <a:gd name="connsiteY87" fmla="*/ 579190 h 1230790"/>
              <a:gd name="connsiteX88" fmla="*/ 579761 w 1266202"/>
              <a:gd name="connsiteY88" fmla="*/ 532829 h 1230790"/>
              <a:gd name="connsiteX89" fmla="*/ 473082 w 1266202"/>
              <a:gd name="connsiteY89" fmla="*/ 532829 h 1230790"/>
              <a:gd name="connsiteX90" fmla="*/ 519442 w 1266202"/>
              <a:gd name="connsiteY90" fmla="*/ 579190 h 1230790"/>
              <a:gd name="connsiteX91" fmla="*/ 473082 w 1266202"/>
              <a:gd name="connsiteY91" fmla="*/ 625551 h 1230790"/>
              <a:gd name="connsiteX92" fmla="*/ 426721 w 1266202"/>
              <a:gd name="connsiteY92" fmla="*/ 579190 h 1230790"/>
              <a:gd name="connsiteX93" fmla="*/ 473082 w 1266202"/>
              <a:gd name="connsiteY93" fmla="*/ 532829 h 1230790"/>
              <a:gd name="connsiteX94" fmla="*/ 366402 w 1266202"/>
              <a:gd name="connsiteY94" fmla="*/ 532829 h 1230790"/>
              <a:gd name="connsiteX95" fmla="*/ 412763 w 1266202"/>
              <a:gd name="connsiteY95" fmla="*/ 579190 h 1230790"/>
              <a:gd name="connsiteX96" fmla="*/ 366402 w 1266202"/>
              <a:gd name="connsiteY96" fmla="*/ 625551 h 1230790"/>
              <a:gd name="connsiteX97" fmla="*/ 320041 w 1266202"/>
              <a:gd name="connsiteY97" fmla="*/ 579190 h 1230790"/>
              <a:gd name="connsiteX98" fmla="*/ 366402 w 1266202"/>
              <a:gd name="connsiteY98" fmla="*/ 532829 h 1230790"/>
              <a:gd name="connsiteX99" fmla="*/ 259721 w 1266202"/>
              <a:gd name="connsiteY99" fmla="*/ 532829 h 1230790"/>
              <a:gd name="connsiteX100" fmla="*/ 306083 w 1266202"/>
              <a:gd name="connsiteY100" fmla="*/ 579190 h 1230790"/>
              <a:gd name="connsiteX101" fmla="*/ 259721 w 1266202"/>
              <a:gd name="connsiteY101" fmla="*/ 625551 h 1230790"/>
              <a:gd name="connsiteX102" fmla="*/ 213360 w 1266202"/>
              <a:gd name="connsiteY102" fmla="*/ 579190 h 1230790"/>
              <a:gd name="connsiteX103" fmla="*/ 259721 w 1266202"/>
              <a:gd name="connsiteY103" fmla="*/ 532829 h 1230790"/>
              <a:gd name="connsiteX104" fmla="*/ 153041 w 1266202"/>
              <a:gd name="connsiteY104" fmla="*/ 532829 h 1230790"/>
              <a:gd name="connsiteX105" fmla="*/ 199402 w 1266202"/>
              <a:gd name="connsiteY105" fmla="*/ 579190 h 1230790"/>
              <a:gd name="connsiteX106" fmla="*/ 153041 w 1266202"/>
              <a:gd name="connsiteY106" fmla="*/ 625551 h 1230790"/>
              <a:gd name="connsiteX107" fmla="*/ 106680 w 1266202"/>
              <a:gd name="connsiteY107" fmla="*/ 579190 h 1230790"/>
              <a:gd name="connsiteX108" fmla="*/ 153041 w 1266202"/>
              <a:gd name="connsiteY108" fmla="*/ 532829 h 1230790"/>
              <a:gd name="connsiteX109" fmla="*/ 46361 w 1266202"/>
              <a:gd name="connsiteY109" fmla="*/ 532829 h 1230790"/>
              <a:gd name="connsiteX110" fmla="*/ 92722 w 1266202"/>
              <a:gd name="connsiteY110" fmla="*/ 579190 h 1230790"/>
              <a:gd name="connsiteX111" fmla="*/ 46361 w 1266202"/>
              <a:gd name="connsiteY111" fmla="*/ 625551 h 1230790"/>
              <a:gd name="connsiteX112" fmla="*/ 0 w 1266202"/>
              <a:gd name="connsiteY112" fmla="*/ 579190 h 1230790"/>
              <a:gd name="connsiteX113" fmla="*/ 46361 w 1266202"/>
              <a:gd name="connsiteY113" fmla="*/ 532829 h 1230790"/>
              <a:gd name="connsiteX114" fmla="*/ 686441 w 1266202"/>
              <a:gd name="connsiteY114" fmla="*/ 426264 h 1230790"/>
              <a:gd name="connsiteX115" fmla="*/ 732802 w 1266202"/>
              <a:gd name="connsiteY115" fmla="*/ 472625 h 1230790"/>
              <a:gd name="connsiteX116" fmla="*/ 686441 w 1266202"/>
              <a:gd name="connsiteY116" fmla="*/ 518986 h 1230790"/>
              <a:gd name="connsiteX117" fmla="*/ 640080 w 1266202"/>
              <a:gd name="connsiteY117" fmla="*/ 472625 h 1230790"/>
              <a:gd name="connsiteX118" fmla="*/ 686441 w 1266202"/>
              <a:gd name="connsiteY118" fmla="*/ 426264 h 1230790"/>
              <a:gd name="connsiteX119" fmla="*/ 579761 w 1266202"/>
              <a:gd name="connsiteY119" fmla="*/ 426264 h 1230790"/>
              <a:gd name="connsiteX120" fmla="*/ 626122 w 1266202"/>
              <a:gd name="connsiteY120" fmla="*/ 472625 h 1230790"/>
              <a:gd name="connsiteX121" fmla="*/ 579761 w 1266202"/>
              <a:gd name="connsiteY121" fmla="*/ 518986 h 1230790"/>
              <a:gd name="connsiteX122" fmla="*/ 533400 w 1266202"/>
              <a:gd name="connsiteY122" fmla="*/ 472625 h 1230790"/>
              <a:gd name="connsiteX123" fmla="*/ 579761 w 1266202"/>
              <a:gd name="connsiteY123" fmla="*/ 426264 h 1230790"/>
              <a:gd name="connsiteX124" fmla="*/ 473082 w 1266202"/>
              <a:gd name="connsiteY124" fmla="*/ 426264 h 1230790"/>
              <a:gd name="connsiteX125" fmla="*/ 519443 w 1266202"/>
              <a:gd name="connsiteY125" fmla="*/ 472625 h 1230790"/>
              <a:gd name="connsiteX126" fmla="*/ 473082 w 1266202"/>
              <a:gd name="connsiteY126" fmla="*/ 518986 h 1230790"/>
              <a:gd name="connsiteX127" fmla="*/ 426721 w 1266202"/>
              <a:gd name="connsiteY127" fmla="*/ 472625 h 1230790"/>
              <a:gd name="connsiteX128" fmla="*/ 473082 w 1266202"/>
              <a:gd name="connsiteY128" fmla="*/ 426264 h 1230790"/>
              <a:gd name="connsiteX129" fmla="*/ 366402 w 1266202"/>
              <a:gd name="connsiteY129" fmla="*/ 426264 h 1230790"/>
              <a:gd name="connsiteX130" fmla="*/ 412763 w 1266202"/>
              <a:gd name="connsiteY130" fmla="*/ 472625 h 1230790"/>
              <a:gd name="connsiteX131" fmla="*/ 366402 w 1266202"/>
              <a:gd name="connsiteY131" fmla="*/ 518986 h 1230790"/>
              <a:gd name="connsiteX132" fmla="*/ 320041 w 1266202"/>
              <a:gd name="connsiteY132" fmla="*/ 472625 h 1230790"/>
              <a:gd name="connsiteX133" fmla="*/ 366402 w 1266202"/>
              <a:gd name="connsiteY133" fmla="*/ 426264 h 1230790"/>
              <a:gd name="connsiteX134" fmla="*/ 259721 w 1266202"/>
              <a:gd name="connsiteY134" fmla="*/ 426264 h 1230790"/>
              <a:gd name="connsiteX135" fmla="*/ 306083 w 1266202"/>
              <a:gd name="connsiteY135" fmla="*/ 472625 h 1230790"/>
              <a:gd name="connsiteX136" fmla="*/ 259721 w 1266202"/>
              <a:gd name="connsiteY136" fmla="*/ 518986 h 1230790"/>
              <a:gd name="connsiteX137" fmla="*/ 213361 w 1266202"/>
              <a:gd name="connsiteY137" fmla="*/ 472625 h 1230790"/>
              <a:gd name="connsiteX138" fmla="*/ 259721 w 1266202"/>
              <a:gd name="connsiteY138" fmla="*/ 426264 h 1230790"/>
              <a:gd name="connsiteX139" fmla="*/ 153041 w 1266202"/>
              <a:gd name="connsiteY139" fmla="*/ 426264 h 1230790"/>
              <a:gd name="connsiteX140" fmla="*/ 199402 w 1266202"/>
              <a:gd name="connsiteY140" fmla="*/ 472625 h 1230790"/>
              <a:gd name="connsiteX141" fmla="*/ 153041 w 1266202"/>
              <a:gd name="connsiteY141" fmla="*/ 518986 h 1230790"/>
              <a:gd name="connsiteX142" fmla="*/ 106681 w 1266202"/>
              <a:gd name="connsiteY142" fmla="*/ 472625 h 1230790"/>
              <a:gd name="connsiteX143" fmla="*/ 153041 w 1266202"/>
              <a:gd name="connsiteY143" fmla="*/ 426264 h 1230790"/>
              <a:gd name="connsiteX144" fmla="*/ 46362 w 1266202"/>
              <a:gd name="connsiteY144" fmla="*/ 426264 h 1230790"/>
              <a:gd name="connsiteX145" fmla="*/ 92723 w 1266202"/>
              <a:gd name="connsiteY145" fmla="*/ 472625 h 1230790"/>
              <a:gd name="connsiteX146" fmla="*/ 46362 w 1266202"/>
              <a:gd name="connsiteY146" fmla="*/ 518986 h 1230790"/>
              <a:gd name="connsiteX147" fmla="*/ 1 w 1266202"/>
              <a:gd name="connsiteY147" fmla="*/ 472625 h 1230790"/>
              <a:gd name="connsiteX148" fmla="*/ 46362 w 1266202"/>
              <a:gd name="connsiteY148" fmla="*/ 426264 h 1230790"/>
              <a:gd name="connsiteX149" fmla="*/ 793121 w 1266202"/>
              <a:gd name="connsiteY149" fmla="*/ 319698 h 1230790"/>
              <a:gd name="connsiteX150" fmla="*/ 839482 w 1266202"/>
              <a:gd name="connsiteY150" fmla="*/ 366059 h 1230790"/>
              <a:gd name="connsiteX151" fmla="*/ 793121 w 1266202"/>
              <a:gd name="connsiteY151" fmla="*/ 412420 h 1230790"/>
              <a:gd name="connsiteX152" fmla="*/ 746760 w 1266202"/>
              <a:gd name="connsiteY152" fmla="*/ 366059 h 1230790"/>
              <a:gd name="connsiteX153" fmla="*/ 793121 w 1266202"/>
              <a:gd name="connsiteY153" fmla="*/ 319698 h 1230790"/>
              <a:gd name="connsiteX154" fmla="*/ 686441 w 1266202"/>
              <a:gd name="connsiteY154" fmla="*/ 319698 h 1230790"/>
              <a:gd name="connsiteX155" fmla="*/ 732802 w 1266202"/>
              <a:gd name="connsiteY155" fmla="*/ 366059 h 1230790"/>
              <a:gd name="connsiteX156" fmla="*/ 686441 w 1266202"/>
              <a:gd name="connsiteY156" fmla="*/ 412420 h 1230790"/>
              <a:gd name="connsiteX157" fmla="*/ 640080 w 1266202"/>
              <a:gd name="connsiteY157" fmla="*/ 366059 h 1230790"/>
              <a:gd name="connsiteX158" fmla="*/ 686441 w 1266202"/>
              <a:gd name="connsiteY158" fmla="*/ 319698 h 1230790"/>
              <a:gd name="connsiteX159" fmla="*/ 579761 w 1266202"/>
              <a:gd name="connsiteY159" fmla="*/ 319698 h 1230790"/>
              <a:gd name="connsiteX160" fmla="*/ 626122 w 1266202"/>
              <a:gd name="connsiteY160" fmla="*/ 366059 h 1230790"/>
              <a:gd name="connsiteX161" fmla="*/ 579761 w 1266202"/>
              <a:gd name="connsiteY161" fmla="*/ 412420 h 1230790"/>
              <a:gd name="connsiteX162" fmla="*/ 533400 w 1266202"/>
              <a:gd name="connsiteY162" fmla="*/ 366059 h 1230790"/>
              <a:gd name="connsiteX163" fmla="*/ 579761 w 1266202"/>
              <a:gd name="connsiteY163" fmla="*/ 319698 h 1230790"/>
              <a:gd name="connsiteX164" fmla="*/ 473082 w 1266202"/>
              <a:gd name="connsiteY164" fmla="*/ 319698 h 1230790"/>
              <a:gd name="connsiteX165" fmla="*/ 519443 w 1266202"/>
              <a:gd name="connsiteY165" fmla="*/ 366059 h 1230790"/>
              <a:gd name="connsiteX166" fmla="*/ 473082 w 1266202"/>
              <a:gd name="connsiteY166" fmla="*/ 412420 h 1230790"/>
              <a:gd name="connsiteX167" fmla="*/ 426721 w 1266202"/>
              <a:gd name="connsiteY167" fmla="*/ 366059 h 1230790"/>
              <a:gd name="connsiteX168" fmla="*/ 473082 w 1266202"/>
              <a:gd name="connsiteY168" fmla="*/ 319698 h 1230790"/>
              <a:gd name="connsiteX169" fmla="*/ 366402 w 1266202"/>
              <a:gd name="connsiteY169" fmla="*/ 319698 h 1230790"/>
              <a:gd name="connsiteX170" fmla="*/ 412763 w 1266202"/>
              <a:gd name="connsiteY170" fmla="*/ 366059 h 1230790"/>
              <a:gd name="connsiteX171" fmla="*/ 366402 w 1266202"/>
              <a:gd name="connsiteY171" fmla="*/ 412420 h 1230790"/>
              <a:gd name="connsiteX172" fmla="*/ 320041 w 1266202"/>
              <a:gd name="connsiteY172" fmla="*/ 366059 h 1230790"/>
              <a:gd name="connsiteX173" fmla="*/ 366402 w 1266202"/>
              <a:gd name="connsiteY173" fmla="*/ 319698 h 1230790"/>
              <a:gd name="connsiteX174" fmla="*/ 259722 w 1266202"/>
              <a:gd name="connsiteY174" fmla="*/ 319698 h 1230790"/>
              <a:gd name="connsiteX175" fmla="*/ 306083 w 1266202"/>
              <a:gd name="connsiteY175" fmla="*/ 366059 h 1230790"/>
              <a:gd name="connsiteX176" fmla="*/ 259722 w 1266202"/>
              <a:gd name="connsiteY176" fmla="*/ 412420 h 1230790"/>
              <a:gd name="connsiteX177" fmla="*/ 213361 w 1266202"/>
              <a:gd name="connsiteY177" fmla="*/ 366059 h 1230790"/>
              <a:gd name="connsiteX178" fmla="*/ 259722 w 1266202"/>
              <a:gd name="connsiteY178" fmla="*/ 319698 h 1230790"/>
              <a:gd name="connsiteX179" fmla="*/ 153042 w 1266202"/>
              <a:gd name="connsiteY179" fmla="*/ 319698 h 1230790"/>
              <a:gd name="connsiteX180" fmla="*/ 199403 w 1266202"/>
              <a:gd name="connsiteY180" fmla="*/ 366059 h 1230790"/>
              <a:gd name="connsiteX181" fmla="*/ 153042 w 1266202"/>
              <a:gd name="connsiteY181" fmla="*/ 412420 h 1230790"/>
              <a:gd name="connsiteX182" fmla="*/ 106681 w 1266202"/>
              <a:gd name="connsiteY182" fmla="*/ 366059 h 1230790"/>
              <a:gd name="connsiteX183" fmla="*/ 153042 w 1266202"/>
              <a:gd name="connsiteY183" fmla="*/ 319698 h 1230790"/>
              <a:gd name="connsiteX184" fmla="*/ 46362 w 1266202"/>
              <a:gd name="connsiteY184" fmla="*/ 319698 h 1230790"/>
              <a:gd name="connsiteX185" fmla="*/ 92723 w 1266202"/>
              <a:gd name="connsiteY185" fmla="*/ 366059 h 1230790"/>
              <a:gd name="connsiteX186" fmla="*/ 46362 w 1266202"/>
              <a:gd name="connsiteY186" fmla="*/ 412420 h 1230790"/>
              <a:gd name="connsiteX187" fmla="*/ 1 w 1266202"/>
              <a:gd name="connsiteY187" fmla="*/ 366059 h 1230790"/>
              <a:gd name="connsiteX188" fmla="*/ 46362 w 1266202"/>
              <a:gd name="connsiteY188" fmla="*/ 319698 h 1230790"/>
              <a:gd name="connsiteX189" fmla="*/ 1006481 w 1266202"/>
              <a:gd name="connsiteY189" fmla="*/ 213132 h 1230790"/>
              <a:gd name="connsiteX190" fmla="*/ 1052842 w 1266202"/>
              <a:gd name="connsiteY190" fmla="*/ 259493 h 1230790"/>
              <a:gd name="connsiteX191" fmla="*/ 1006481 w 1266202"/>
              <a:gd name="connsiteY191" fmla="*/ 305854 h 1230790"/>
              <a:gd name="connsiteX192" fmla="*/ 960120 w 1266202"/>
              <a:gd name="connsiteY192" fmla="*/ 259493 h 1230790"/>
              <a:gd name="connsiteX193" fmla="*/ 1006481 w 1266202"/>
              <a:gd name="connsiteY193" fmla="*/ 213132 h 1230790"/>
              <a:gd name="connsiteX194" fmla="*/ 899801 w 1266202"/>
              <a:gd name="connsiteY194" fmla="*/ 213132 h 1230790"/>
              <a:gd name="connsiteX195" fmla="*/ 946162 w 1266202"/>
              <a:gd name="connsiteY195" fmla="*/ 259493 h 1230790"/>
              <a:gd name="connsiteX196" fmla="*/ 899801 w 1266202"/>
              <a:gd name="connsiteY196" fmla="*/ 305854 h 1230790"/>
              <a:gd name="connsiteX197" fmla="*/ 853440 w 1266202"/>
              <a:gd name="connsiteY197" fmla="*/ 259493 h 1230790"/>
              <a:gd name="connsiteX198" fmla="*/ 899801 w 1266202"/>
              <a:gd name="connsiteY198" fmla="*/ 213132 h 1230790"/>
              <a:gd name="connsiteX199" fmla="*/ 793121 w 1266202"/>
              <a:gd name="connsiteY199" fmla="*/ 213132 h 1230790"/>
              <a:gd name="connsiteX200" fmla="*/ 839482 w 1266202"/>
              <a:gd name="connsiteY200" fmla="*/ 259493 h 1230790"/>
              <a:gd name="connsiteX201" fmla="*/ 793121 w 1266202"/>
              <a:gd name="connsiteY201" fmla="*/ 305854 h 1230790"/>
              <a:gd name="connsiteX202" fmla="*/ 746760 w 1266202"/>
              <a:gd name="connsiteY202" fmla="*/ 259493 h 1230790"/>
              <a:gd name="connsiteX203" fmla="*/ 793121 w 1266202"/>
              <a:gd name="connsiteY203" fmla="*/ 213132 h 1230790"/>
              <a:gd name="connsiteX204" fmla="*/ 686441 w 1266202"/>
              <a:gd name="connsiteY204" fmla="*/ 213132 h 1230790"/>
              <a:gd name="connsiteX205" fmla="*/ 732802 w 1266202"/>
              <a:gd name="connsiteY205" fmla="*/ 259493 h 1230790"/>
              <a:gd name="connsiteX206" fmla="*/ 686441 w 1266202"/>
              <a:gd name="connsiteY206" fmla="*/ 305854 h 1230790"/>
              <a:gd name="connsiteX207" fmla="*/ 640080 w 1266202"/>
              <a:gd name="connsiteY207" fmla="*/ 259493 h 1230790"/>
              <a:gd name="connsiteX208" fmla="*/ 686441 w 1266202"/>
              <a:gd name="connsiteY208" fmla="*/ 213132 h 1230790"/>
              <a:gd name="connsiteX209" fmla="*/ 579761 w 1266202"/>
              <a:gd name="connsiteY209" fmla="*/ 213132 h 1230790"/>
              <a:gd name="connsiteX210" fmla="*/ 626122 w 1266202"/>
              <a:gd name="connsiteY210" fmla="*/ 259493 h 1230790"/>
              <a:gd name="connsiteX211" fmla="*/ 579761 w 1266202"/>
              <a:gd name="connsiteY211" fmla="*/ 305854 h 1230790"/>
              <a:gd name="connsiteX212" fmla="*/ 533400 w 1266202"/>
              <a:gd name="connsiteY212" fmla="*/ 259493 h 1230790"/>
              <a:gd name="connsiteX213" fmla="*/ 579761 w 1266202"/>
              <a:gd name="connsiteY213" fmla="*/ 213132 h 1230790"/>
              <a:gd name="connsiteX214" fmla="*/ 473082 w 1266202"/>
              <a:gd name="connsiteY214" fmla="*/ 213132 h 1230790"/>
              <a:gd name="connsiteX215" fmla="*/ 519443 w 1266202"/>
              <a:gd name="connsiteY215" fmla="*/ 259493 h 1230790"/>
              <a:gd name="connsiteX216" fmla="*/ 473082 w 1266202"/>
              <a:gd name="connsiteY216" fmla="*/ 305854 h 1230790"/>
              <a:gd name="connsiteX217" fmla="*/ 426721 w 1266202"/>
              <a:gd name="connsiteY217" fmla="*/ 259493 h 1230790"/>
              <a:gd name="connsiteX218" fmla="*/ 473082 w 1266202"/>
              <a:gd name="connsiteY218" fmla="*/ 213132 h 1230790"/>
              <a:gd name="connsiteX219" fmla="*/ 366402 w 1266202"/>
              <a:gd name="connsiteY219" fmla="*/ 213132 h 1230790"/>
              <a:gd name="connsiteX220" fmla="*/ 412763 w 1266202"/>
              <a:gd name="connsiteY220" fmla="*/ 259493 h 1230790"/>
              <a:gd name="connsiteX221" fmla="*/ 366402 w 1266202"/>
              <a:gd name="connsiteY221" fmla="*/ 305854 h 1230790"/>
              <a:gd name="connsiteX222" fmla="*/ 320041 w 1266202"/>
              <a:gd name="connsiteY222" fmla="*/ 259493 h 1230790"/>
              <a:gd name="connsiteX223" fmla="*/ 366402 w 1266202"/>
              <a:gd name="connsiteY223" fmla="*/ 213132 h 1230790"/>
              <a:gd name="connsiteX224" fmla="*/ 259722 w 1266202"/>
              <a:gd name="connsiteY224" fmla="*/ 213132 h 1230790"/>
              <a:gd name="connsiteX225" fmla="*/ 306083 w 1266202"/>
              <a:gd name="connsiteY225" fmla="*/ 259493 h 1230790"/>
              <a:gd name="connsiteX226" fmla="*/ 259722 w 1266202"/>
              <a:gd name="connsiteY226" fmla="*/ 305854 h 1230790"/>
              <a:gd name="connsiteX227" fmla="*/ 213361 w 1266202"/>
              <a:gd name="connsiteY227" fmla="*/ 259493 h 1230790"/>
              <a:gd name="connsiteX228" fmla="*/ 259722 w 1266202"/>
              <a:gd name="connsiteY228" fmla="*/ 213132 h 1230790"/>
              <a:gd name="connsiteX229" fmla="*/ 153042 w 1266202"/>
              <a:gd name="connsiteY229" fmla="*/ 213132 h 1230790"/>
              <a:gd name="connsiteX230" fmla="*/ 199403 w 1266202"/>
              <a:gd name="connsiteY230" fmla="*/ 259493 h 1230790"/>
              <a:gd name="connsiteX231" fmla="*/ 153042 w 1266202"/>
              <a:gd name="connsiteY231" fmla="*/ 305854 h 1230790"/>
              <a:gd name="connsiteX232" fmla="*/ 106681 w 1266202"/>
              <a:gd name="connsiteY232" fmla="*/ 259493 h 1230790"/>
              <a:gd name="connsiteX233" fmla="*/ 153042 w 1266202"/>
              <a:gd name="connsiteY233" fmla="*/ 213132 h 1230790"/>
              <a:gd name="connsiteX234" fmla="*/ 46362 w 1266202"/>
              <a:gd name="connsiteY234" fmla="*/ 213132 h 1230790"/>
              <a:gd name="connsiteX235" fmla="*/ 92723 w 1266202"/>
              <a:gd name="connsiteY235" fmla="*/ 259493 h 1230790"/>
              <a:gd name="connsiteX236" fmla="*/ 46362 w 1266202"/>
              <a:gd name="connsiteY236" fmla="*/ 305854 h 1230790"/>
              <a:gd name="connsiteX237" fmla="*/ 1 w 1266202"/>
              <a:gd name="connsiteY237" fmla="*/ 259493 h 1230790"/>
              <a:gd name="connsiteX238" fmla="*/ 46362 w 1266202"/>
              <a:gd name="connsiteY238" fmla="*/ 213132 h 1230790"/>
              <a:gd name="connsiteX239" fmla="*/ 1113161 w 1266202"/>
              <a:gd name="connsiteY239" fmla="*/ 106566 h 1230790"/>
              <a:gd name="connsiteX240" fmla="*/ 1159522 w 1266202"/>
              <a:gd name="connsiteY240" fmla="*/ 152927 h 1230790"/>
              <a:gd name="connsiteX241" fmla="*/ 1113161 w 1266202"/>
              <a:gd name="connsiteY241" fmla="*/ 199288 h 1230790"/>
              <a:gd name="connsiteX242" fmla="*/ 1066800 w 1266202"/>
              <a:gd name="connsiteY242" fmla="*/ 152927 h 1230790"/>
              <a:gd name="connsiteX243" fmla="*/ 1113161 w 1266202"/>
              <a:gd name="connsiteY243" fmla="*/ 106566 h 1230790"/>
              <a:gd name="connsiteX244" fmla="*/ 1006481 w 1266202"/>
              <a:gd name="connsiteY244" fmla="*/ 106566 h 1230790"/>
              <a:gd name="connsiteX245" fmla="*/ 1052842 w 1266202"/>
              <a:gd name="connsiteY245" fmla="*/ 152927 h 1230790"/>
              <a:gd name="connsiteX246" fmla="*/ 1006481 w 1266202"/>
              <a:gd name="connsiteY246" fmla="*/ 199288 h 1230790"/>
              <a:gd name="connsiteX247" fmla="*/ 960120 w 1266202"/>
              <a:gd name="connsiteY247" fmla="*/ 152927 h 1230790"/>
              <a:gd name="connsiteX248" fmla="*/ 1006481 w 1266202"/>
              <a:gd name="connsiteY248" fmla="*/ 106566 h 1230790"/>
              <a:gd name="connsiteX249" fmla="*/ 899801 w 1266202"/>
              <a:gd name="connsiteY249" fmla="*/ 106566 h 1230790"/>
              <a:gd name="connsiteX250" fmla="*/ 946162 w 1266202"/>
              <a:gd name="connsiteY250" fmla="*/ 152927 h 1230790"/>
              <a:gd name="connsiteX251" fmla="*/ 899801 w 1266202"/>
              <a:gd name="connsiteY251" fmla="*/ 199288 h 1230790"/>
              <a:gd name="connsiteX252" fmla="*/ 853440 w 1266202"/>
              <a:gd name="connsiteY252" fmla="*/ 152927 h 1230790"/>
              <a:gd name="connsiteX253" fmla="*/ 899801 w 1266202"/>
              <a:gd name="connsiteY253" fmla="*/ 106566 h 1230790"/>
              <a:gd name="connsiteX254" fmla="*/ 793121 w 1266202"/>
              <a:gd name="connsiteY254" fmla="*/ 106566 h 1230790"/>
              <a:gd name="connsiteX255" fmla="*/ 839482 w 1266202"/>
              <a:gd name="connsiteY255" fmla="*/ 152927 h 1230790"/>
              <a:gd name="connsiteX256" fmla="*/ 793121 w 1266202"/>
              <a:gd name="connsiteY256" fmla="*/ 199288 h 1230790"/>
              <a:gd name="connsiteX257" fmla="*/ 746760 w 1266202"/>
              <a:gd name="connsiteY257" fmla="*/ 152927 h 1230790"/>
              <a:gd name="connsiteX258" fmla="*/ 793121 w 1266202"/>
              <a:gd name="connsiteY258" fmla="*/ 106566 h 1230790"/>
              <a:gd name="connsiteX259" fmla="*/ 686441 w 1266202"/>
              <a:gd name="connsiteY259" fmla="*/ 106566 h 1230790"/>
              <a:gd name="connsiteX260" fmla="*/ 732802 w 1266202"/>
              <a:gd name="connsiteY260" fmla="*/ 152927 h 1230790"/>
              <a:gd name="connsiteX261" fmla="*/ 686441 w 1266202"/>
              <a:gd name="connsiteY261" fmla="*/ 199288 h 1230790"/>
              <a:gd name="connsiteX262" fmla="*/ 640080 w 1266202"/>
              <a:gd name="connsiteY262" fmla="*/ 152927 h 1230790"/>
              <a:gd name="connsiteX263" fmla="*/ 686441 w 1266202"/>
              <a:gd name="connsiteY263" fmla="*/ 106566 h 1230790"/>
              <a:gd name="connsiteX264" fmla="*/ 579761 w 1266202"/>
              <a:gd name="connsiteY264" fmla="*/ 106566 h 1230790"/>
              <a:gd name="connsiteX265" fmla="*/ 626122 w 1266202"/>
              <a:gd name="connsiteY265" fmla="*/ 152927 h 1230790"/>
              <a:gd name="connsiteX266" fmla="*/ 579761 w 1266202"/>
              <a:gd name="connsiteY266" fmla="*/ 199288 h 1230790"/>
              <a:gd name="connsiteX267" fmla="*/ 533400 w 1266202"/>
              <a:gd name="connsiteY267" fmla="*/ 152927 h 1230790"/>
              <a:gd name="connsiteX268" fmla="*/ 579761 w 1266202"/>
              <a:gd name="connsiteY268" fmla="*/ 106566 h 1230790"/>
              <a:gd name="connsiteX269" fmla="*/ 473083 w 1266202"/>
              <a:gd name="connsiteY269" fmla="*/ 106566 h 1230790"/>
              <a:gd name="connsiteX270" fmla="*/ 519443 w 1266202"/>
              <a:gd name="connsiteY270" fmla="*/ 152927 h 1230790"/>
              <a:gd name="connsiteX271" fmla="*/ 473083 w 1266202"/>
              <a:gd name="connsiteY271" fmla="*/ 199288 h 1230790"/>
              <a:gd name="connsiteX272" fmla="*/ 426722 w 1266202"/>
              <a:gd name="connsiteY272" fmla="*/ 152927 h 1230790"/>
              <a:gd name="connsiteX273" fmla="*/ 473083 w 1266202"/>
              <a:gd name="connsiteY273" fmla="*/ 106566 h 1230790"/>
              <a:gd name="connsiteX274" fmla="*/ 366403 w 1266202"/>
              <a:gd name="connsiteY274" fmla="*/ 106566 h 1230790"/>
              <a:gd name="connsiteX275" fmla="*/ 412764 w 1266202"/>
              <a:gd name="connsiteY275" fmla="*/ 152927 h 1230790"/>
              <a:gd name="connsiteX276" fmla="*/ 366403 w 1266202"/>
              <a:gd name="connsiteY276" fmla="*/ 199288 h 1230790"/>
              <a:gd name="connsiteX277" fmla="*/ 320041 w 1266202"/>
              <a:gd name="connsiteY277" fmla="*/ 152927 h 1230790"/>
              <a:gd name="connsiteX278" fmla="*/ 366403 w 1266202"/>
              <a:gd name="connsiteY278" fmla="*/ 106566 h 1230790"/>
              <a:gd name="connsiteX279" fmla="*/ 259722 w 1266202"/>
              <a:gd name="connsiteY279" fmla="*/ 106566 h 1230790"/>
              <a:gd name="connsiteX280" fmla="*/ 306083 w 1266202"/>
              <a:gd name="connsiteY280" fmla="*/ 152927 h 1230790"/>
              <a:gd name="connsiteX281" fmla="*/ 259722 w 1266202"/>
              <a:gd name="connsiteY281" fmla="*/ 199288 h 1230790"/>
              <a:gd name="connsiteX282" fmla="*/ 213361 w 1266202"/>
              <a:gd name="connsiteY282" fmla="*/ 152927 h 1230790"/>
              <a:gd name="connsiteX283" fmla="*/ 259722 w 1266202"/>
              <a:gd name="connsiteY283" fmla="*/ 106566 h 1230790"/>
              <a:gd name="connsiteX284" fmla="*/ 153042 w 1266202"/>
              <a:gd name="connsiteY284" fmla="*/ 106566 h 1230790"/>
              <a:gd name="connsiteX285" fmla="*/ 199403 w 1266202"/>
              <a:gd name="connsiteY285" fmla="*/ 152927 h 1230790"/>
              <a:gd name="connsiteX286" fmla="*/ 153042 w 1266202"/>
              <a:gd name="connsiteY286" fmla="*/ 199288 h 1230790"/>
              <a:gd name="connsiteX287" fmla="*/ 106681 w 1266202"/>
              <a:gd name="connsiteY287" fmla="*/ 152927 h 1230790"/>
              <a:gd name="connsiteX288" fmla="*/ 153042 w 1266202"/>
              <a:gd name="connsiteY288" fmla="*/ 106566 h 1230790"/>
              <a:gd name="connsiteX289" fmla="*/ 46362 w 1266202"/>
              <a:gd name="connsiteY289" fmla="*/ 106566 h 1230790"/>
              <a:gd name="connsiteX290" fmla="*/ 92723 w 1266202"/>
              <a:gd name="connsiteY290" fmla="*/ 152927 h 1230790"/>
              <a:gd name="connsiteX291" fmla="*/ 46362 w 1266202"/>
              <a:gd name="connsiteY291" fmla="*/ 199288 h 1230790"/>
              <a:gd name="connsiteX292" fmla="*/ 1 w 1266202"/>
              <a:gd name="connsiteY292" fmla="*/ 152927 h 1230790"/>
              <a:gd name="connsiteX293" fmla="*/ 46362 w 1266202"/>
              <a:gd name="connsiteY293" fmla="*/ 106566 h 1230790"/>
              <a:gd name="connsiteX294" fmla="*/ 1219841 w 1266202"/>
              <a:gd name="connsiteY294" fmla="*/ 0 h 1230790"/>
              <a:gd name="connsiteX295" fmla="*/ 1266202 w 1266202"/>
              <a:gd name="connsiteY295" fmla="*/ 46361 h 1230790"/>
              <a:gd name="connsiteX296" fmla="*/ 1219841 w 1266202"/>
              <a:gd name="connsiteY296" fmla="*/ 92722 h 1230790"/>
              <a:gd name="connsiteX297" fmla="*/ 1173480 w 1266202"/>
              <a:gd name="connsiteY297" fmla="*/ 46361 h 1230790"/>
              <a:gd name="connsiteX298" fmla="*/ 1219841 w 1266202"/>
              <a:gd name="connsiteY298" fmla="*/ 0 h 1230790"/>
              <a:gd name="connsiteX299" fmla="*/ 1113161 w 1266202"/>
              <a:gd name="connsiteY299" fmla="*/ 0 h 1230790"/>
              <a:gd name="connsiteX300" fmla="*/ 1159522 w 1266202"/>
              <a:gd name="connsiteY300" fmla="*/ 46361 h 1230790"/>
              <a:gd name="connsiteX301" fmla="*/ 1113161 w 1266202"/>
              <a:gd name="connsiteY301" fmla="*/ 92722 h 1230790"/>
              <a:gd name="connsiteX302" fmla="*/ 1066800 w 1266202"/>
              <a:gd name="connsiteY302" fmla="*/ 46361 h 1230790"/>
              <a:gd name="connsiteX303" fmla="*/ 1113161 w 1266202"/>
              <a:gd name="connsiteY303" fmla="*/ 0 h 1230790"/>
              <a:gd name="connsiteX304" fmla="*/ 1006481 w 1266202"/>
              <a:gd name="connsiteY304" fmla="*/ 0 h 1230790"/>
              <a:gd name="connsiteX305" fmla="*/ 1052842 w 1266202"/>
              <a:gd name="connsiteY305" fmla="*/ 46361 h 1230790"/>
              <a:gd name="connsiteX306" fmla="*/ 1006481 w 1266202"/>
              <a:gd name="connsiteY306" fmla="*/ 92722 h 1230790"/>
              <a:gd name="connsiteX307" fmla="*/ 960120 w 1266202"/>
              <a:gd name="connsiteY307" fmla="*/ 46361 h 1230790"/>
              <a:gd name="connsiteX308" fmla="*/ 1006481 w 1266202"/>
              <a:gd name="connsiteY308" fmla="*/ 0 h 1230790"/>
              <a:gd name="connsiteX309" fmla="*/ 899801 w 1266202"/>
              <a:gd name="connsiteY309" fmla="*/ 0 h 1230790"/>
              <a:gd name="connsiteX310" fmla="*/ 946162 w 1266202"/>
              <a:gd name="connsiteY310" fmla="*/ 46361 h 1230790"/>
              <a:gd name="connsiteX311" fmla="*/ 899801 w 1266202"/>
              <a:gd name="connsiteY311" fmla="*/ 92722 h 1230790"/>
              <a:gd name="connsiteX312" fmla="*/ 853440 w 1266202"/>
              <a:gd name="connsiteY312" fmla="*/ 46361 h 1230790"/>
              <a:gd name="connsiteX313" fmla="*/ 899801 w 1266202"/>
              <a:gd name="connsiteY313" fmla="*/ 0 h 1230790"/>
              <a:gd name="connsiteX314" fmla="*/ 793121 w 1266202"/>
              <a:gd name="connsiteY314" fmla="*/ 0 h 1230790"/>
              <a:gd name="connsiteX315" fmla="*/ 839482 w 1266202"/>
              <a:gd name="connsiteY315" fmla="*/ 46361 h 1230790"/>
              <a:gd name="connsiteX316" fmla="*/ 793121 w 1266202"/>
              <a:gd name="connsiteY316" fmla="*/ 92722 h 1230790"/>
              <a:gd name="connsiteX317" fmla="*/ 746760 w 1266202"/>
              <a:gd name="connsiteY317" fmla="*/ 46361 h 1230790"/>
              <a:gd name="connsiteX318" fmla="*/ 793121 w 1266202"/>
              <a:gd name="connsiteY318" fmla="*/ 0 h 1230790"/>
              <a:gd name="connsiteX319" fmla="*/ 686441 w 1266202"/>
              <a:gd name="connsiteY319" fmla="*/ 0 h 1230790"/>
              <a:gd name="connsiteX320" fmla="*/ 732802 w 1266202"/>
              <a:gd name="connsiteY320" fmla="*/ 46361 h 1230790"/>
              <a:gd name="connsiteX321" fmla="*/ 686441 w 1266202"/>
              <a:gd name="connsiteY321" fmla="*/ 92722 h 1230790"/>
              <a:gd name="connsiteX322" fmla="*/ 640080 w 1266202"/>
              <a:gd name="connsiteY322" fmla="*/ 46361 h 1230790"/>
              <a:gd name="connsiteX323" fmla="*/ 686441 w 1266202"/>
              <a:gd name="connsiteY323" fmla="*/ 0 h 1230790"/>
              <a:gd name="connsiteX324" fmla="*/ 579761 w 1266202"/>
              <a:gd name="connsiteY324" fmla="*/ 0 h 1230790"/>
              <a:gd name="connsiteX325" fmla="*/ 626122 w 1266202"/>
              <a:gd name="connsiteY325" fmla="*/ 46361 h 1230790"/>
              <a:gd name="connsiteX326" fmla="*/ 579761 w 1266202"/>
              <a:gd name="connsiteY326" fmla="*/ 92722 h 1230790"/>
              <a:gd name="connsiteX327" fmla="*/ 533400 w 1266202"/>
              <a:gd name="connsiteY327" fmla="*/ 46361 h 1230790"/>
              <a:gd name="connsiteX328" fmla="*/ 579761 w 1266202"/>
              <a:gd name="connsiteY328" fmla="*/ 0 h 1230790"/>
              <a:gd name="connsiteX329" fmla="*/ 473083 w 1266202"/>
              <a:gd name="connsiteY329" fmla="*/ 0 h 1230790"/>
              <a:gd name="connsiteX330" fmla="*/ 519444 w 1266202"/>
              <a:gd name="connsiteY330" fmla="*/ 46361 h 1230790"/>
              <a:gd name="connsiteX331" fmla="*/ 473083 w 1266202"/>
              <a:gd name="connsiteY331" fmla="*/ 92722 h 1230790"/>
              <a:gd name="connsiteX332" fmla="*/ 426722 w 1266202"/>
              <a:gd name="connsiteY332" fmla="*/ 46361 h 1230790"/>
              <a:gd name="connsiteX333" fmla="*/ 473083 w 1266202"/>
              <a:gd name="connsiteY333" fmla="*/ 0 h 1230790"/>
              <a:gd name="connsiteX334" fmla="*/ 366403 w 1266202"/>
              <a:gd name="connsiteY334" fmla="*/ 0 h 1230790"/>
              <a:gd name="connsiteX335" fmla="*/ 412764 w 1266202"/>
              <a:gd name="connsiteY335" fmla="*/ 46361 h 1230790"/>
              <a:gd name="connsiteX336" fmla="*/ 366403 w 1266202"/>
              <a:gd name="connsiteY336" fmla="*/ 92722 h 1230790"/>
              <a:gd name="connsiteX337" fmla="*/ 320042 w 1266202"/>
              <a:gd name="connsiteY337" fmla="*/ 46361 h 1230790"/>
              <a:gd name="connsiteX338" fmla="*/ 366403 w 1266202"/>
              <a:gd name="connsiteY338" fmla="*/ 0 h 1230790"/>
              <a:gd name="connsiteX339" fmla="*/ 259722 w 1266202"/>
              <a:gd name="connsiteY339" fmla="*/ 0 h 1230790"/>
              <a:gd name="connsiteX340" fmla="*/ 306084 w 1266202"/>
              <a:gd name="connsiteY340" fmla="*/ 46361 h 1230790"/>
              <a:gd name="connsiteX341" fmla="*/ 259722 w 1266202"/>
              <a:gd name="connsiteY341" fmla="*/ 92722 h 1230790"/>
              <a:gd name="connsiteX342" fmla="*/ 213361 w 1266202"/>
              <a:gd name="connsiteY342" fmla="*/ 46361 h 1230790"/>
              <a:gd name="connsiteX343" fmla="*/ 259722 w 1266202"/>
              <a:gd name="connsiteY343" fmla="*/ 0 h 1230790"/>
              <a:gd name="connsiteX344" fmla="*/ 153042 w 1266202"/>
              <a:gd name="connsiteY344" fmla="*/ 0 h 1230790"/>
              <a:gd name="connsiteX345" fmla="*/ 199403 w 1266202"/>
              <a:gd name="connsiteY345" fmla="*/ 46361 h 1230790"/>
              <a:gd name="connsiteX346" fmla="*/ 153042 w 1266202"/>
              <a:gd name="connsiteY346" fmla="*/ 92722 h 1230790"/>
              <a:gd name="connsiteX347" fmla="*/ 106681 w 1266202"/>
              <a:gd name="connsiteY347" fmla="*/ 46361 h 1230790"/>
              <a:gd name="connsiteX348" fmla="*/ 153042 w 1266202"/>
              <a:gd name="connsiteY348" fmla="*/ 0 h 1230790"/>
              <a:gd name="connsiteX349" fmla="*/ 46362 w 1266202"/>
              <a:gd name="connsiteY349" fmla="*/ 0 h 1230790"/>
              <a:gd name="connsiteX350" fmla="*/ 92723 w 1266202"/>
              <a:gd name="connsiteY350" fmla="*/ 46361 h 1230790"/>
              <a:gd name="connsiteX351" fmla="*/ 46362 w 1266202"/>
              <a:gd name="connsiteY351" fmla="*/ 92722 h 1230790"/>
              <a:gd name="connsiteX352" fmla="*/ 1 w 1266202"/>
              <a:gd name="connsiteY352" fmla="*/ 46361 h 1230790"/>
              <a:gd name="connsiteX353" fmla="*/ 46362 w 1266202"/>
              <a:gd name="connsiteY353" fmla="*/ 0 h 1230790"/>
            </a:gdLst>
            <a:ahLst/>
            <a:cxnLst/>
            <a:rect l="l" t="t" r="r" b="b"/>
            <a:pathLst>
              <a:path w="1266202" h="1230790">
                <a:moveTo>
                  <a:pt x="878" y="1214242"/>
                </a:moveTo>
                <a:lnTo>
                  <a:pt x="2465" y="1230790"/>
                </a:lnTo>
                <a:lnTo>
                  <a:pt x="1" y="1218586"/>
                </a:lnTo>
                <a:close/>
                <a:moveTo>
                  <a:pt x="35093" y="1070327"/>
                </a:moveTo>
                <a:lnTo>
                  <a:pt x="20421" y="1098744"/>
                </a:lnTo>
                <a:lnTo>
                  <a:pt x="8880" y="1137832"/>
                </a:lnTo>
                <a:lnTo>
                  <a:pt x="3643" y="1130066"/>
                </a:lnTo>
                <a:cubicBezTo>
                  <a:pt x="1297" y="1124519"/>
                  <a:pt x="0" y="1118421"/>
                  <a:pt x="0" y="1112020"/>
                </a:cubicBezTo>
                <a:cubicBezTo>
                  <a:pt x="0" y="1099218"/>
                  <a:pt x="5189" y="1087628"/>
                  <a:pt x="13579" y="1079238"/>
                </a:cubicBezTo>
                <a:close/>
                <a:moveTo>
                  <a:pt x="137058" y="965713"/>
                </a:moveTo>
                <a:lnTo>
                  <a:pt x="117380" y="976943"/>
                </a:lnTo>
                <a:lnTo>
                  <a:pt x="120259" y="972672"/>
                </a:lnTo>
                <a:close/>
                <a:moveTo>
                  <a:pt x="46361" y="959093"/>
                </a:moveTo>
                <a:cubicBezTo>
                  <a:pt x="65564" y="959093"/>
                  <a:pt x="82041" y="970769"/>
                  <a:pt x="89079" y="987408"/>
                </a:cubicBezTo>
                <a:lnTo>
                  <a:pt x="91355" y="998683"/>
                </a:lnTo>
                <a:lnTo>
                  <a:pt x="76112" y="1011905"/>
                </a:lnTo>
                <a:lnTo>
                  <a:pt x="45176" y="1051324"/>
                </a:lnTo>
                <a:lnTo>
                  <a:pt x="13579" y="1038236"/>
                </a:lnTo>
                <a:cubicBezTo>
                  <a:pt x="5189" y="1029846"/>
                  <a:pt x="0" y="1018256"/>
                  <a:pt x="0" y="1005454"/>
                </a:cubicBezTo>
                <a:cubicBezTo>
                  <a:pt x="0" y="979850"/>
                  <a:pt x="20757" y="959093"/>
                  <a:pt x="46361" y="959093"/>
                </a:cubicBezTo>
                <a:close/>
                <a:moveTo>
                  <a:pt x="259721" y="852527"/>
                </a:moveTo>
                <a:cubicBezTo>
                  <a:pt x="285325" y="852527"/>
                  <a:pt x="306082" y="873284"/>
                  <a:pt x="306082" y="898888"/>
                </a:cubicBezTo>
                <a:cubicBezTo>
                  <a:pt x="306082" y="911690"/>
                  <a:pt x="300893" y="923280"/>
                  <a:pt x="292503" y="931670"/>
                </a:cubicBezTo>
                <a:lnTo>
                  <a:pt x="285434" y="934598"/>
                </a:lnTo>
                <a:lnTo>
                  <a:pt x="259862" y="931888"/>
                </a:lnTo>
                <a:lnTo>
                  <a:pt x="234065" y="934622"/>
                </a:lnTo>
                <a:lnTo>
                  <a:pt x="226939" y="931670"/>
                </a:lnTo>
                <a:cubicBezTo>
                  <a:pt x="218549" y="923280"/>
                  <a:pt x="213360" y="911690"/>
                  <a:pt x="213360" y="898888"/>
                </a:cubicBezTo>
                <a:cubicBezTo>
                  <a:pt x="213360" y="873284"/>
                  <a:pt x="234117" y="852527"/>
                  <a:pt x="259721" y="852527"/>
                </a:cubicBezTo>
                <a:close/>
                <a:moveTo>
                  <a:pt x="153041" y="852527"/>
                </a:moveTo>
                <a:cubicBezTo>
                  <a:pt x="178645" y="852527"/>
                  <a:pt x="199402" y="873284"/>
                  <a:pt x="199402" y="898888"/>
                </a:cubicBezTo>
                <a:cubicBezTo>
                  <a:pt x="199402" y="924492"/>
                  <a:pt x="178645" y="945249"/>
                  <a:pt x="153041" y="945249"/>
                </a:cubicBezTo>
                <a:cubicBezTo>
                  <a:pt x="127437" y="945249"/>
                  <a:pt x="106680" y="924492"/>
                  <a:pt x="106680" y="898888"/>
                </a:cubicBezTo>
                <a:cubicBezTo>
                  <a:pt x="106680" y="873284"/>
                  <a:pt x="127437" y="852527"/>
                  <a:pt x="153041" y="852527"/>
                </a:cubicBezTo>
                <a:close/>
                <a:moveTo>
                  <a:pt x="46361" y="852527"/>
                </a:moveTo>
                <a:cubicBezTo>
                  <a:pt x="71965" y="852527"/>
                  <a:pt x="92722" y="873284"/>
                  <a:pt x="92722" y="898888"/>
                </a:cubicBezTo>
                <a:cubicBezTo>
                  <a:pt x="92722" y="924492"/>
                  <a:pt x="71965" y="945249"/>
                  <a:pt x="46361" y="945249"/>
                </a:cubicBezTo>
                <a:cubicBezTo>
                  <a:pt x="20757" y="945249"/>
                  <a:pt x="0" y="924492"/>
                  <a:pt x="0" y="898888"/>
                </a:cubicBezTo>
                <a:cubicBezTo>
                  <a:pt x="0" y="873284"/>
                  <a:pt x="20757" y="852527"/>
                  <a:pt x="46361" y="852527"/>
                </a:cubicBezTo>
                <a:close/>
                <a:moveTo>
                  <a:pt x="366401" y="745961"/>
                </a:moveTo>
                <a:cubicBezTo>
                  <a:pt x="392005" y="745961"/>
                  <a:pt x="412762" y="766718"/>
                  <a:pt x="412762" y="792322"/>
                </a:cubicBezTo>
                <a:cubicBezTo>
                  <a:pt x="412762" y="817926"/>
                  <a:pt x="392005" y="838683"/>
                  <a:pt x="366401" y="838683"/>
                </a:cubicBezTo>
                <a:cubicBezTo>
                  <a:pt x="340797" y="838683"/>
                  <a:pt x="320040" y="817926"/>
                  <a:pt x="320040" y="792322"/>
                </a:cubicBezTo>
                <a:cubicBezTo>
                  <a:pt x="320040" y="766718"/>
                  <a:pt x="340797" y="745961"/>
                  <a:pt x="366401" y="745961"/>
                </a:cubicBezTo>
                <a:close/>
                <a:moveTo>
                  <a:pt x="259721" y="745961"/>
                </a:moveTo>
                <a:cubicBezTo>
                  <a:pt x="285325" y="745961"/>
                  <a:pt x="306082" y="766718"/>
                  <a:pt x="306082" y="792322"/>
                </a:cubicBezTo>
                <a:cubicBezTo>
                  <a:pt x="306082" y="817926"/>
                  <a:pt x="285325" y="838683"/>
                  <a:pt x="259721" y="838683"/>
                </a:cubicBezTo>
                <a:cubicBezTo>
                  <a:pt x="234117" y="838683"/>
                  <a:pt x="213360" y="817926"/>
                  <a:pt x="213360" y="792322"/>
                </a:cubicBezTo>
                <a:cubicBezTo>
                  <a:pt x="213360" y="766718"/>
                  <a:pt x="234117" y="745961"/>
                  <a:pt x="259721" y="745961"/>
                </a:cubicBezTo>
                <a:close/>
                <a:moveTo>
                  <a:pt x="153041" y="745961"/>
                </a:moveTo>
                <a:cubicBezTo>
                  <a:pt x="178645" y="745961"/>
                  <a:pt x="199402" y="766718"/>
                  <a:pt x="199402" y="792322"/>
                </a:cubicBezTo>
                <a:cubicBezTo>
                  <a:pt x="199402" y="817926"/>
                  <a:pt x="178645" y="838683"/>
                  <a:pt x="153041" y="838683"/>
                </a:cubicBezTo>
                <a:cubicBezTo>
                  <a:pt x="127437" y="838683"/>
                  <a:pt x="106680" y="817926"/>
                  <a:pt x="106680" y="792322"/>
                </a:cubicBezTo>
                <a:cubicBezTo>
                  <a:pt x="106680" y="766718"/>
                  <a:pt x="127437" y="745961"/>
                  <a:pt x="153041" y="745961"/>
                </a:cubicBezTo>
                <a:close/>
                <a:moveTo>
                  <a:pt x="46361" y="745961"/>
                </a:moveTo>
                <a:cubicBezTo>
                  <a:pt x="71965" y="745961"/>
                  <a:pt x="92722" y="766718"/>
                  <a:pt x="92722" y="792322"/>
                </a:cubicBezTo>
                <a:cubicBezTo>
                  <a:pt x="92722" y="817926"/>
                  <a:pt x="71965" y="838683"/>
                  <a:pt x="46361" y="838683"/>
                </a:cubicBezTo>
                <a:cubicBezTo>
                  <a:pt x="20757" y="838683"/>
                  <a:pt x="0" y="817926"/>
                  <a:pt x="0" y="792322"/>
                </a:cubicBezTo>
                <a:cubicBezTo>
                  <a:pt x="0" y="766718"/>
                  <a:pt x="20757" y="745961"/>
                  <a:pt x="46361" y="745961"/>
                </a:cubicBezTo>
                <a:close/>
                <a:moveTo>
                  <a:pt x="473081" y="639395"/>
                </a:moveTo>
                <a:cubicBezTo>
                  <a:pt x="498685" y="639395"/>
                  <a:pt x="519442" y="660152"/>
                  <a:pt x="519442" y="685756"/>
                </a:cubicBezTo>
                <a:cubicBezTo>
                  <a:pt x="519442" y="711360"/>
                  <a:pt x="498685" y="732117"/>
                  <a:pt x="473081" y="732117"/>
                </a:cubicBezTo>
                <a:cubicBezTo>
                  <a:pt x="447477" y="732117"/>
                  <a:pt x="426720" y="711360"/>
                  <a:pt x="426720" y="685756"/>
                </a:cubicBezTo>
                <a:cubicBezTo>
                  <a:pt x="426720" y="660152"/>
                  <a:pt x="447477" y="639395"/>
                  <a:pt x="473081" y="639395"/>
                </a:cubicBezTo>
                <a:close/>
                <a:moveTo>
                  <a:pt x="366401" y="639395"/>
                </a:moveTo>
                <a:cubicBezTo>
                  <a:pt x="392005" y="639395"/>
                  <a:pt x="412762" y="660152"/>
                  <a:pt x="412762" y="685756"/>
                </a:cubicBezTo>
                <a:cubicBezTo>
                  <a:pt x="412762" y="711360"/>
                  <a:pt x="392005" y="732117"/>
                  <a:pt x="366401" y="732117"/>
                </a:cubicBezTo>
                <a:cubicBezTo>
                  <a:pt x="340797" y="732117"/>
                  <a:pt x="320040" y="711360"/>
                  <a:pt x="320040" y="685756"/>
                </a:cubicBezTo>
                <a:cubicBezTo>
                  <a:pt x="320040" y="660152"/>
                  <a:pt x="340797" y="639395"/>
                  <a:pt x="366401" y="639395"/>
                </a:cubicBezTo>
                <a:close/>
                <a:moveTo>
                  <a:pt x="259721" y="639395"/>
                </a:moveTo>
                <a:cubicBezTo>
                  <a:pt x="285325" y="639395"/>
                  <a:pt x="306082" y="660152"/>
                  <a:pt x="306082" y="685756"/>
                </a:cubicBezTo>
                <a:cubicBezTo>
                  <a:pt x="306082" y="711360"/>
                  <a:pt x="285325" y="732117"/>
                  <a:pt x="259721" y="732117"/>
                </a:cubicBezTo>
                <a:cubicBezTo>
                  <a:pt x="234117" y="732117"/>
                  <a:pt x="213360" y="711360"/>
                  <a:pt x="213360" y="685756"/>
                </a:cubicBezTo>
                <a:cubicBezTo>
                  <a:pt x="213360" y="660152"/>
                  <a:pt x="234117" y="639395"/>
                  <a:pt x="259721" y="639395"/>
                </a:cubicBezTo>
                <a:close/>
                <a:moveTo>
                  <a:pt x="153041" y="639395"/>
                </a:moveTo>
                <a:cubicBezTo>
                  <a:pt x="178645" y="639395"/>
                  <a:pt x="199402" y="660152"/>
                  <a:pt x="199402" y="685756"/>
                </a:cubicBezTo>
                <a:cubicBezTo>
                  <a:pt x="199402" y="711360"/>
                  <a:pt x="178645" y="732117"/>
                  <a:pt x="153041" y="732117"/>
                </a:cubicBezTo>
                <a:cubicBezTo>
                  <a:pt x="127437" y="732117"/>
                  <a:pt x="106680" y="711360"/>
                  <a:pt x="106680" y="685756"/>
                </a:cubicBezTo>
                <a:cubicBezTo>
                  <a:pt x="106680" y="660152"/>
                  <a:pt x="127437" y="639395"/>
                  <a:pt x="153041" y="639395"/>
                </a:cubicBezTo>
                <a:close/>
                <a:moveTo>
                  <a:pt x="46361" y="639395"/>
                </a:moveTo>
                <a:cubicBezTo>
                  <a:pt x="71965" y="639395"/>
                  <a:pt x="92722" y="660152"/>
                  <a:pt x="92722" y="685756"/>
                </a:cubicBezTo>
                <a:cubicBezTo>
                  <a:pt x="92722" y="711360"/>
                  <a:pt x="71965" y="732117"/>
                  <a:pt x="46361" y="732117"/>
                </a:cubicBezTo>
                <a:cubicBezTo>
                  <a:pt x="20757" y="732117"/>
                  <a:pt x="0" y="711360"/>
                  <a:pt x="0" y="685756"/>
                </a:cubicBezTo>
                <a:cubicBezTo>
                  <a:pt x="0" y="660152"/>
                  <a:pt x="20757" y="639395"/>
                  <a:pt x="46361" y="639395"/>
                </a:cubicBezTo>
                <a:close/>
                <a:moveTo>
                  <a:pt x="579761" y="532829"/>
                </a:moveTo>
                <a:cubicBezTo>
                  <a:pt x="605365" y="532829"/>
                  <a:pt x="626122" y="553586"/>
                  <a:pt x="626122" y="579190"/>
                </a:cubicBezTo>
                <a:cubicBezTo>
                  <a:pt x="626122" y="604794"/>
                  <a:pt x="605365" y="625551"/>
                  <a:pt x="579761" y="625551"/>
                </a:cubicBezTo>
                <a:cubicBezTo>
                  <a:pt x="554157" y="625551"/>
                  <a:pt x="533400" y="604794"/>
                  <a:pt x="533400" y="579190"/>
                </a:cubicBezTo>
                <a:cubicBezTo>
                  <a:pt x="533400" y="553586"/>
                  <a:pt x="554157" y="532829"/>
                  <a:pt x="579761" y="532829"/>
                </a:cubicBezTo>
                <a:close/>
                <a:moveTo>
                  <a:pt x="473082" y="532829"/>
                </a:moveTo>
                <a:cubicBezTo>
                  <a:pt x="498686" y="532829"/>
                  <a:pt x="519442" y="553586"/>
                  <a:pt x="519442" y="579190"/>
                </a:cubicBezTo>
                <a:cubicBezTo>
                  <a:pt x="519442" y="604794"/>
                  <a:pt x="498686" y="625551"/>
                  <a:pt x="473082" y="625551"/>
                </a:cubicBezTo>
                <a:cubicBezTo>
                  <a:pt x="447478" y="625551"/>
                  <a:pt x="426721" y="604794"/>
                  <a:pt x="426721" y="579190"/>
                </a:cubicBezTo>
                <a:cubicBezTo>
                  <a:pt x="426721" y="553586"/>
                  <a:pt x="447478" y="532829"/>
                  <a:pt x="473082" y="532829"/>
                </a:cubicBezTo>
                <a:close/>
                <a:moveTo>
                  <a:pt x="366402" y="532829"/>
                </a:moveTo>
                <a:cubicBezTo>
                  <a:pt x="392006" y="532829"/>
                  <a:pt x="412763" y="553586"/>
                  <a:pt x="412763" y="579190"/>
                </a:cubicBezTo>
                <a:cubicBezTo>
                  <a:pt x="412763" y="604794"/>
                  <a:pt x="392006" y="625551"/>
                  <a:pt x="366402" y="625551"/>
                </a:cubicBezTo>
                <a:cubicBezTo>
                  <a:pt x="340798" y="625551"/>
                  <a:pt x="320041" y="604794"/>
                  <a:pt x="320041" y="579190"/>
                </a:cubicBezTo>
                <a:cubicBezTo>
                  <a:pt x="320041" y="553586"/>
                  <a:pt x="340798" y="532829"/>
                  <a:pt x="366402" y="532829"/>
                </a:cubicBezTo>
                <a:close/>
                <a:moveTo>
                  <a:pt x="259721" y="532829"/>
                </a:moveTo>
                <a:cubicBezTo>
                  <a:pt x="285325" y="532829"/>
                  <a:pt x="306083" y="553586"/>
                  <a:pt x="306083" y="579190"/>
                </a:cubicBezTo>
                <a:cubicBezTo>
                  <a:pt x="306083" y="604794"/>
                  <a:pt x="285325" y="625551"/>
                  <a:pt x="259721" y="625551"/>
                </a:cubicBezTo>
                <a:cubicBezTo>
                  <a:pt x="234117" y="625551"/>
                  <a:pt x="213360" y="604794"/>
                  <a:pt x="213360" y="579190"/>
                </a:cubicBezTo>
                <a:cubicBezTo>
                  <a:pt x="213360" y="553586"/>
                  <a:pt x="234117" y="532829"/>
                  <a:pt x="259721" y="532829"/>
                </a:cubicBezTo>
                <a:close/>
                <a:moveTo>
                  <a:pt x="153041" y="532829"/>
                </a:moveTo>
                <a:cubicBezTo>
                  <a:pt x="178645" y="532829"/>
                  <a:pt x="199402" y="553586"/>
                  <a:pt x="199402" y="579190"/>
                </a:cubicBezTo>
                <a:cubicBezTo>
                  <a:pt x="199402" y="604794"/>
                  <a:pt x="178645" y="625551"/>
                  <a:pt x="153041" y="625551"/>
                </a:cubicBezTo>
                <a:cubicBezTo>
                  <a:pt x="127437" y="625551"/>
                  <a:pt x="106680" y="604794"/>
                  <a:pt x="106680" y="579190"/>
                </a:cubicBezTo>
                <a:cubicBezTo>
                  <a:pt x="106680" y="553586"/>
                  <a:pt x="127437" y="532829"/>
                  <a:pt x="153041" y="532829"/>
                </a:cubicBezTo>
                <a:close/>
                <a:moveTo>
                  <a:pt x="46361" y="532829"/>
                </a:moveTo>
                <a:cubicBezTo>
                  <a:pt x="71965" y="532829"/>
                  <a:pt x="92722" y="553586"/>
                  <a:pt x="92722" y="579190"/>
                </a:cubicBezTo>
                <a:cubicBezTo>
                  <a:pt x="92722" y="604794"/>
                  <a:pt x="71965" y="625551"/>
                  <a:pt x="46361" y="625551"/>
                </a:cubicBezTo>
                <a:cubicBezTo>
                  <a:pt x="20757" y="625551"/>
                  <a:pt x="0" y="604794"/>
                  <a:pt x="0" y="579190"/>
                </a:cubicBezTo>
                <a:cubicBezTo>
                  <a:pt x="0" y="553586"/>
                  <a:pt x="20757" y="532829"/>
                  <a:pt x="46361" y="532829"/>
                </a:cubicBezTo>
                <a:close/>
                <a:moveTo>
                  <a:pt x="686441" y="426264"/>
                </a:moveTo>
                <a:cubicBezTo>
                  <a:pt x="712045" y="426264"/>
                  <a:pt x="732802" y="447021"/>
                  <a:pt x="732802" y="472625"/>
                </a:cubicBezTo>
                <a:cubicBezTo>
                  <a:pt x="732802" y="498229"/>
                  <a:pt x="712045" y="518986"/>
                  <a:pt x="686441" y="518986"/>
                </a:cubicBezTo>
                <a:cubicBezTo>
                  <a:pt x="660837" y="518986"/>
                  <a:pt x="640080" y="498229"/>
                  <a:pt x="640080" y="472625"/>
                </a:cubicBezTo>
                <a:cubicBezTo>
                  <a:pt x="640080" y="447021"/>
                  <a:pt x="660837" y="426264"/>
                  <a:pt x="686441" y="426264"/>
                </a:cubicBezTo>
                <a:close/>
                <a:moveTo>
                  <a:pt x="579761" y="426264"/>
                </a:moveTo>
                <a:cubicBezTo>
                  <a:pt x="605365" y="426264"/>
                  <a:pt x="626122" y="447021"/>
                  <a:pt x="626122" y="472625"/>
                </a:cubicBezTo>
                <a:cubicBezTo>
                  <a:pt x="626122" y="498229"/>
                  <a:pt x="605365" y="518986"/>
                  <a:pt x="579761" y="518986"/>
                </a:cubicBezTo>
                <a:cubicBezTo>
                  <a:pt x="554157" y="518986"/>
                  <a:pt x="533400" y="498229"/>
                  <a:pt x="533400" y="472625"/>
                </a:cubicBezTo>
                <a:cubicBezTo>
                  <a:pt x="533400" y="447021"/>
                  <a:pt x="554157" y="426264"/>
                  <a:pt x="579761" y="426264"/>
                </a:cubicBezTo>
                <a:close/>
                <a:moveTo>
                  <a:pt x="473082" y="426264"/>
                </a:moveTo>
                <a:cubicBezTo>
                  <a:pt x="498686" y="426264"/>
                  <a:pt x="519443" y="447021"/>
                  <a:pt x="519443" y="472625"/>
                </a:cubicBezTo>
                <a:cubicBezTo>
                  <a:pt x="519443" y="498229"/>
                  <a:pt x="498686" y="518986"/>
                  <a:pt x="473082" y="518986"/>
                </a:cubicBezTo>
                <a:cubicBezTo>
                  <a:pt x="447478" y="518986"/>
                  <a:pt x="426721" y="498229"/>
                  <a:pt x="426721" y="472625"/>
                </a:cubicBezTo>
                <a:cubicBezTo>
                  <a:pt x="426721" y="447021"/>
                  <a:pt x="447478" y="426264"/>
                  <a:pt x="473082" y="426264"/>
                </a:cubicBezTo>
                <a:close/>
                <a:moveTo>
                  <a:pt x="366402" y="426264"/>
                </a:moveTo>
                <a:cubicBezTo>
                  <a:pt x="392006" y="426264"/>
                  <a:pt x="412763" y="447021"/>
                  <a:pt x="412763" y="472625"/>
                </a:cubicBezTo>
                <a:cubicBezTo>
                  <a:pt x="412763" y="498229"/>
                  <a:pt x="392006" y="518986"/>
                  <a:pt x="366402" y="518986"/>
                </a:cubicBezTo>
                <a:cubicBezTo>
                  <a:pt x="340798" y="518986"/>
                  <a:pt x="320041" y="498229"/>
                  <a:pt x="320041" y="472625"/>
                </a:cubicBezTo>
                <a:cubicBezTo>
                  <a:pt x="320041" y="447021"/>
                  <a:pt x="340798" y="426264"/>
                  <a:pt x="366402" y="426264"/>
                </a:cubicBezTo>
                <a:close/>
                <a:moveTo>
                  <a:pt x="259721" y="426264"/>
                </a:moveTo>
                <a:cubicBezTo>
                  <a:pt x="285326" y="426264"/>
                  <a:pt x="306083" y="447021"/>
                  <a:pt x="306083" y="472625"/>
                </a:cubicBezTo>
                <a:cubicBezTo>
                  <a:pt x="306083" y="498229"/>
                  <a:pt x="285326" y="518986"/>
                  <a:pt x="259721" y="518986"/>
                </a:cubicBezTo>
                <a:cubicBezTo>
                  <a:pt x="234117" y="518986"/>
                  <a:pt x="213361" y="498229"/>
                  <a:pt x="213361" y="472625"/>
                </a:cubicBezTo>
                <a:cubicBezTo>
                  <a:pt x="213361" y="447021"/>
                  <a:pt x="234117" y="426264"/>
                  <a:pt x="259721" y="426264"/>
                </a:cubicBezTo>
                <a:close/>
                <a:moveTo>
                  <a:pt x="153041" y="426264"/>
                </a:moveTo>
                <a:cubicBezTo>
                  <a:pt x="178645" y="426264"/>
                  <a:pt x="199402" y="447021"/>
                  <a:pt x="199402" y="472625"/>
                </a:cubicBezTo>
                <a:cubicBezTo>
                  <a:pt x="199402" y="498229"/>
                  <a:pt x="178645" y="518986"/>
                  <a:pt x="153041" y="518986"/>
                </a:cubicBezTo>
                <a:cubicBezTo>
                  <a:pt x="127438" y="518986"/>
                  <a:pt x="106681" y="498229"/>
                  <a:pt x="106681" y="472625"/>
                </a:cubicBezTo>
                <a:cubicBezTo>
                  <a:pt x="106681" y="447021"/>
                  <a:pt x="127438" y="426264"/>
                  <a:pt x="153041" y="426264"/>
                </a:cubicBezTo>
                <a:close/>
                <a:moveTo>
                  <a:pt x="46362" y="426264"/>
                </a:moveTo>
                <a:cubicBezTo>
                  <a:pt x="71966" y="426264"/>
                  <a:pt x="92723" y="447021"/>
                  <a:pt x="92723" y="472625"/>
                </a:cubicBezTo>
                <a:cubicBezTo>
                  <a:pt x="92723" y="498229"/>
                  <a:pt x="71966" y="518986"/>
                  <a:pt x="46362" y="518986"/>
                </a:cubicBezTo>
                <a:cubicBezTo>
                  <a:pt x="20758" y="518986"/>
                  <a:pt x="1" y="498229"/>
                  <a:pt x="1" y="472625"/>
                </a:cubicBezTo>
                <a:cubicBezTo>
                  <a:pt x="1" y="447021"/>
                  <a:pt x="20758" y="426264"/>
                  <a:pt x="46362" y="426264"/>
                </a:cubicBezTo>
                <a:close/>
                <a:moveTo>
                  <a:pt x="793121" y="319698"/>
                </a:moveTo>
                <a:cubicBezTo>
                  <a:pt x="818725" y="319698"/>
                  <a:pt x="839482" y="340455"/>
                  <a:pt x="839482" y="366059"/>
                </a:cubicBezTo>
                <a:cubicBezTo>
                  <a:pt x="839482" y="391663"/>
                  <a:pt x="818725" y="412420"/>
                  <a:pt x="793121" y="412420"/>
                </a:cubicBezTo>
                <a:cubicBezTo>
                  <a:pt x="767517" y="412420"/>
                  <a:pt x="746760" y="391663"/>
                  <a:pt x="746760" y="366059"/>
                </a:cubicBezTo>
                <a:cubicBezTo>
                  <a:pt x="746760" y="340455"/>
                  <a:pt x="767517" y="319698"/>
                  <a:pt x="793121" y="319698"/>
                </a:cubicBezTo>
                <a:close/>
                <a:moveTo>
                  <a:pt x="686441" y="319698"/>
                </a:moveTo>
                <a:cubicBezTo>
                  <a:pt x="712045" y="319698"/>
                  <a:pt x="732802" y="340455"/>
                  <a:pt x="732802" y="366059"/>
                </a:cubicBezTo>
                <a:cubicBezTo>
                  <a:pt x="732802" y="391663"/>
                  <a:pt x="712045" y="412420"/>
                  <a:pt x="686441" y="412420"/>
                </a:cubicBezTo>
                <a:cubicBezTo>
                  <a:pt x="660837" y="412420"/>
                  <a:pt x="640080" y="391663"/>
                  <a:pt x="640080" y="366059"/>
                </a:cubicBezTo>
                <a:cubicBezTo>
                  <a:pt x="640080" y="340455"/>
                  <a:pt x="660837" y="319698"/>
                  <a:pt x="686441" y="319698"/>
                </a:cubicBezTo>
                <a:close/>
                <a:moveTo>
                  <a:pt x="579761" y="319698"/>
                </a:moveTo>
                <a:cubicBezTo>
                  <a:pt x="605365" y="319698"/>
                  <a:pt x="626122" y="340455"/>
                  <a:pt x="626122" y="366059"/>
                </a:cubicBezTo>
                <a:cubicBezTo>
                  <a:pt x="626122" y="391663"/>
                  <a:pt x="605365" y="412420"/>
                  <a:pt x="579761" y="412420"/>
                </a:cubicBezTo>
                <a:cubicBezTo>
                  <a:pt x="554157" y="412420"/>
                  <a:pt x="533400" y="391663"/>
                  <a:pt x="533400" y="366059"/>
                </a:cubicBezTo>
                <a:cubicBezTo>
                  <a:pt x="533400" y="340455"/>
                  <a:pt x="554157" y="319698"/>
                  <a:pt x="579761" y="319698"/>
                </a:cubicBezTo>
                <a:close/>
                <a:moveTo>
                  <a:pt x="473082" y="319698"/>
                </a:moveTo>
                <a:cubicBezTo>
                  <a:pt x="498686" y="319698"/>
                  <a:pt x="519443" y="340455"/>
                  <a:pt x="519443" y="366059"/>
                </a:cubicBezTo>
                <a:cubicBezTo>
                  <a:pt x="519443" y="391663"/>
                  <a:pt x="498686" y="412420"/>
                  <a:pt x="473082" y="412420"/>
                </a:cubicBezTo>
                <a:cubicBezTo>
                  <a:pt x="447478" y="412420"/>
                  <a:pt x="426721" y="391663"/>
                  <a:pt x="426721" y="366059"/>
                </a:cubicBezTo>
                <a:cubicBezTo>
                  <a:pt x="426721" y="340455"/>
                  <a:pt x="447478" y="319698"/>
                  <a:pt x="473082" y="319698"/>
                </a:cubicBezTo>
                <a:close/>
                <a:moveTo>
                  <a:pt x="366402" y="319698"/>
                </a:moveTo>
                <a:cubicBezTo>
                  <a:pt x="392006" y="319698"/>
                  <a:pt x="412763" y="340455"/>
                  <a:pt x="412763" y="366059"/>
                </a:cubicBezTo>
                <a:cubicBezTo>
                  <a:pt x="412763" y="391663"/>
                  <a:pt x="392006" y="412420"/>
                  <a:pt x="366402" y="412420"/>
                </a:cubicBezTo>
                <a:cubicBezTo>
                  <a:pt x="340798" y="412420"/>
                  <a:pt x="320041" y="391663"/>
                  <a:pt x="320041" y="366059"/>
                </a:cubicBezTo>
                <a:cubicBezTo>
                  <a:pt x="320041" y="340455"/>
                  <a:pt x="340798" y="319698"/>
                  <a:pt x="366402" y="319698"/>
                </a:cubicBezTo>
                <a:close/>
                <a:moveTo>
                  <a:pt x="259722" y="319698"/>
                </a:moveTo>
                <a:cubicBezTo>
                  <a:pt x="285326" y="319698"/>
                  <a:pt x="306083" y="340455"/>
                  <a:pt x="306083" y="366059"/>
                </a:cubicBezTo>
                <a:cubicBezTo>
                  <a:pt x="306083" y="391663"/>
                  <a:pt x="285326" y="412420"/>
                  <a:pt x="259722" y="412420"/>
                </a:cubicBezTo>
                <a:cubicBezTo>
                  <a:pt x="234118" y="412420"/>
                  <a:pt x="213361" y="391663"/>
                  <a:pt x="213361" y="366059"/>
                </a:cubicBezTo>
                <a:cubicBezTo>
                  <a:pt x="213361" y="340455"/>
                  <a:pt x="234118" y="319698"/>
                  <a:pt x="259722" y="319698"/>
                </a:cubicBezTo>
                <a:close/>
                <a:moveTo>
                  <a:pt x="153042" y="319698"/>
                </a:moveTo>
                <a:cubicBezTo>
                  <a:pt x="178646" y="319698"/>
                  <a:pt x="199403" y="340455"/>
                  <a:pt x="199403" y="366059"/>
                </a:cubicBezTo>
                <a:cubicBezTo>
                  <a:pt x="199403" y="391663"/>
                  <a:pt x="178646" y="412420"/>
                  <a:pt x="153042" y="412420"/>
                </a:cubicBezTo>
                <a:cubicBezTo>
                  <a:pt x="127438" y="412420"/>
                  <a:pt x="106681" y="391663"/>
                  <a:pt x="106681" y="366059"/>
                </a:cubicBezTo>
                <a:cubicBezTo>
                  <a:pt x="106681" y="340455"/>
                  <a:pt x="127438" y="319698"/>
                  <a:pt x="153042" y="319698"/>
                </a:cubicBezTo>
                <a:close/>
                <a:moveTo>
                  <a:pt x="46362" y="319698"/>
                </a:moveTo>
                <a:cubicBezTo>
                  <a:pt x="71966" y="319698"/>
                  <a:pt x="92723" y="340455"/>
                  <a:pt x="92723" y="366059"/>
                </a:cubicBezTo>
                <a:cubicBezTo>
                  <a:pt x="92723" y="391663"/>
                  <a:pt x="71966" y="412420"/>
                  <a:pt x="46362" y="412420"/>
                </a:cubicBezTo>
                <a:cubicBezTo>
                  <a:pt x="20758" y="412420"/>
                  <a:pt x="1" y="391663"/>
                  <a:pt x="1" y="366059"/>
                </a:cubicBezTo>
                <a:cubicBezTo>
                  <a:pt x="1" y="340455"/>
                  <a:pt x="20758" y="319698"/>
                  <a:pt x="46362" y="319698"/>
                </a:cubicBezTo>
                <a:close/>
                <a:moveTo>
                  <a:pt x="1006481" y="213132"/>
                </a:moveTo>
                <a:cubicBezTo>
                  <a:pt x="1032085" y="213132"/>
                  <a:pt x="1052842" y="233889"/>
                  <a:pt x="1052842" y="259493"/>
                </a:cubicBezTo>
                <a:cubicBezTo>
                  <a:pt x="1052842" y="285097"/>
                  <a:pt x="1032085" y="305854"/>
                  <a:pt x="1006481" y="305854"/>
                </a:cubicBezTo>
                <a:cubicBezTo>
                  <a:pt x="980877" y="305854"/>
                  <a:pt x="960120" y="285097"/>
                  <a:pt x="960120" y="259493"/>
                </a:cubicBezTo>
                <a:cubicBezTo>
                  <a:pt x="960120" y="233889"/>
                  <a:pt x="980877" y="213132"/>
                  <a:pt x="1006481" y="213132"/>
                </a:cubicBezTo>
                <a:close/>
                <a:moveTo>
                  <a:pt x="899801" y="213132"/>
                </a:moveTo>
                <a:cubicBezTo>
                  <a:pt x="925405" y="213132"/>
                  <a:pt x="946162" y="233889"/>
                  <a:pt x="946162" y="259493"/>
                </a:cubicBezTo>
                <a:cubicBezTo>
                  <a:pt x="946162" y="285097"/>
                  <a:pt x="925405" y="305854"/>
                  <a:pt x="899801" y="305854"/>
                </a:cubicBezTo>
                <a:cubicBezTo>
                  <a:pt x="874197" y="305854"/>
                  <a:pt x="853440" y="285097"/>
                  <a:pt x="853440" y="259493"/>
                </a:cubicBezTo>
                <a:cubicBezTo>
                  <a:pt x="853440" y="233889"/>
                  <a:pt x="874197" y="213132"/>
                  <a:pt x="899801" y="213132"/>
                </a:cubicBezTo>
                <a:close/>
                <a:moveTo>
                  <a:pt x="793121" y="213132"/>
                </a:moveTo>
                <a:cubicBezTo>
                  <a:pt x="818725" y="213132"/>
                  <a:pt x="839482" y="233889"/>
                  <a:pt x="839482" y="259493"/>
                </a:cubicBezTo>
                <a:cubicBezTo>
                  <a:pt x="839482" y="285097"/>
                  <a:pt x="818725" y="305854"/>
                  <a:pt x="793121" y="305854"/>
                </a:cubicBezTo>
                <a:cubicBezTo>
                  <a:pt x="767517" y="305854"/>
                  <a:pt x="746760" y="285097"/>
                  <a:pt x="746760" y="259493"/>
                </a:cubicBezTo>
                <a:cubicBezTo>
                  <a:pt x="746760" y="233889"/>
                  <a:pt x="767517" y="213132"/>
                  <a:pt x="793121" y="213132"/>
                </a:cubicBezTo>
                <a:close/>
                <a:moveTo>
                  <a:pt x="686441" y="213132"/>
                </a:moveTo>
                <a:cubicBezTo>
                  <a:pt x="712045" y="213132"/>
                  <a:pt x="732802" y="233889"/>
                  <a:pt x="732802" y="259493"/>
                </a:cubicBezTo>
                <a:cubicBezTo>
                  <a:pt x="732802" y="285097"/>
                  <a:pt x="712045" y="305854"/>
                  <a:pt x="686441" y="305854"/>
                </a:cubicBezTo>
                <a:cubicBezTo>
                  <a:pt x="660837" y="305854"/>
                  <a:pt x="640080" y="285097"/>
                  <a:pt x="640080" y="259493"/>
                </a:cubicBezTo>
                <a:cubicBezTo>
                  <a:pt x="640080" y="233889"/>
                  <a:pt x="660837" y="213132"/>
                  <a:pt x="686441" y="213132"/>
                </a:cubicBezTo>
                <a:close/>
                <a:moveTo>
                  <a:pt x="579761" y="213132"/>
                </a:moveTo>
                <a:cubicBezTo>
                  <a:pt x="605365" y="213132"/>
                  <a:pt x="626122" y="233889"/>
                  <a:pt x="626122" y="259493"/>
                </a:cubicBezTo>
                <a:cubicBezTo>
                  <a:pt x="626122" y="285097"/>
                  <a:pt x="605365" y="305854"/>
                  <a:pt x="579761" y="305854"/>
                </a:cubicBezTo>
                <a:cubicBezTo>
                  <a:pt x="554157" y="305854"/>
                  <a:pt x="533400" y="285097"/>
                  <a:pt x="533400" y="259493"/>
                </a:cubicBezTo>
                <a:cubicBezTo>
                  <a:pt x="533400" y="233889"/>
                  <a:pt x="554157" y="213132"/>
                  <a:pt x="579761" y="213132"/>
                </a:cubicBezTo>
                <a:close/>
                <a:moveTo>
                  <a:pt x="473082" y="213132"/>
                </a:moveTo>
                <a:cubicBezTo>
                  <a:pt x="498686" y="213132"/>
                  <a:pt x="519443" y="233889"/>
                  <a:pt x="519443" y="259493"/>
                </a:cubicBezTo>
                <a:cubicBezTo>
                  <a:pt x="519443" y="285097"/>
                  <a:pt x="498686" y="305854"/>
                  <a:pt x="473082" y="305854"/>
                </a:cubicBezTo>
                <a:cubicBezTo>
                  <a:pt x="447478" y="305854"/>
                  <a:pt x="426721" y="285097"/>
                  <a:pt x="426721" y="259493"/>
                </a:cubicBezTo>
                <a:cubicBezTo>
                  <a:pt x="426721" y="233889"/>
                  <a:pt x="447478" y="213132"/>
                  <a:pt x="473082" y="213132"/>
                </a:cubicBezTo>
                <a:close/>
                <a:moveTo>
                  <a:pt x="366402" y="213132"/>
                </a:moveTo>
                <a:cubicBezTo>
                  <a:pt x="392006" y="213132"/>
                  <a:pt x="412763" y="233889"/>
                  <a:pt x="412763" y="259493"/>
                </a:cubicBezTo>
                <a:cubicBezTo>
                  <a:pt x="412763" y="285097"/>
                  <a:pt x="392006" y="305854"/>
                  <a:pt x="366402" y="305854"/>
                </a:cubicBezTo>
                <a:cubicBezTo>
                  <a:pt x="340798" y="305854"/>
                  <a:pt x="320041" y="285097"/>
                  <a:pt x="320041" y="259493"/>
                </a:cubicBezTo>
                <a:cubicBezTo>
                  <a:pt x="320041" y="233889"/>
                  <a:pt x="340798" y="213132"/>
                  <a:pt x="366402" y="213132"/>
                </a:cubicBezTo>
                <a:close/>
                <a:moveTo>
                  <a:pt x="259722" y="213132"/>
                </a:moveTo>
                <a:cubicBezTo>
                  <a:pt x="285326" y="213132"/>
                  <a:pt x="306083" y="233889"/>
                  <a:pt x="306083" y="259493"/>
                </a:cubicBezTo>
                <a:cubicBezTo>
                  <a:pt x="306083" y="285097"/>
                  <a:pt x="285326" y="305854"/>
                  <a:pt x="259722" y="305854"/>
                </a:cubicBezTo>
                <a:cubicBezTo>
                  <a:pt x="234118" y="305854"/>
                  <a:pt x="213361" y="285097"/>
                  <a:pt x="213361" y="259493"/>
                </a:cubicBezTo>
                <a:cubicBezTo>
                  <a:pt x="213361" y="233889"/>
                  <a:pt x="234118" y="213132"/>
                  <a:pt x="259722" y="213132"/>
                </a:cubicBezTo>
                <a:close/>
                <a:moveTo>
                  <a:pt x="153042" y="213132"/>
                </a:moveTo>
                <a:cubicBezTo>
                  <a:pt x="178646" y="213132"/>
                  <a:pt x="199403" y="233889"/>
                  <a:pt x="199403" y="259493"/>
                </a:cubicBezTo>
                <a:cubicBezTo>
                  <a:pt x="199403" y="285097"/>
                  <a:pt x="178646" y="305854"/>
                  <a:pt x="153042" y="305854"/>
                </a:cubicBezTo>
                <a:cubicBezTo>
                  <a:pt x="127438" y="305854"/>
                  <a:pt x="106681" y="285097"/>
                  <a:pt x="106681" y="259493"/>
                </a:cubicBezTo>
                <a:cubicBezTo>
                  <a:pt x="106681" y="233889"/>
                  <a:pt x="127438" y="213132"/>
                  <a:pt x="153042" y="213132"/>
                </a:cubicBezTo>
                <a:close/>
                <a:moveTo>
                  <a:pt x="46362" y="213132"/>
                </a:moveTo>
                <a:cubicBezTo>
                  <a:pt x="71966" y="213132"/>
                  <a:pt x="92723" y="233889"/>
                  <a:pt x="92723" y="259493"/>
                </a:cubicBezTo>
                <a:cubicBezTo>
                  <a:pt x="92723" y="285097"/>
                  <a:pt x="71966" y="305854"/>
                  <a:pt x="46362" y="305854"/>
                </a:cubicBezTo>
                <a:cubicBezTo>
                  <a:pt x="20758" y="305854"/>
                  <a:pt x="1" y="285097"/>
                  <a:pt x="1" y="259493"/>
                </a:cubicBezTo>
                <a:cubicBezTo>
                  <a:pt x="1" y="233889"/>
                  <a:pt x="20758" y="213132"/>
                  <a:pt x="46362" y="213132"/>
                </a:cubicBezTo>
                <a:close/>
                <a:moveTo>
                  <a:pt x="1113161" y="106566"/>
                </a:moveTo>
                <a:cubicBezTo>
                  <a:pt x="1138765" y="106566"/>
                  <a:pt x="1159522" y="127323"/>
                  <a:pt x="1159522" y="152927"/>
                </a:cubicBezTo>
                <a:cubicBezTo>
                  <a:pt x="1159522" y="178531"/>
                  <a:pt x="1138765" y="199288"/>
                  <a:pt x="1113161" y="199288"/>
                </a:cubicBezTo>
                <a:cubicBezTo>
                  <a:pt x="1087557" y="199288"/>
                  <a:pt x="1066800" y="178531"/>
                  <a:pt x="1066800" y="152927"/>
                </a:cubicBezTo>
                <a:cubicBezTo>
                  <a:pt x="1066800" y="127323"/>
                  <a:pt x="1087557" y="106566"/>
                  <a:pt x="1113161" y="106566"/>
                </a:cubicBezTo>
                <a:close/>
                <a:moveTo>
                  <a:pt x="1006481" y="106566"/>
                </a:moveTo>
                <a:cubicBezTo>
                  <a:pt x="1032085" y="106566"/>
                  <a:pt x="1052842" y="127323"/>
                  <a:pt x="1052842" y="152927"/>
                </a:cubicBezTo>
                <a:cubicBezTo>
                  <a:pt x="1052842" y="178531"/>
                  <a:pt x="1032085" y="199288"/>
                  <a:pt x="1006481" y="199288"/>
                </a:cubicBezTo>
                <a:cubicBezTo>
                  <a:pt x="980877" y="199288"/>
                  <a:pt x="960120" y="178531"/>
                  <a:pt x="960120" y="152927"/>
                </a:cubicBezTo>
                <a:cubicBezTo>
                  <a:pt x="960120" y="127323"/>
                  <a:pt x="980877" y="106566"/>
                  <a:pt x="1006481" y="106566"/>
                </a:cubicBezTo>
                <a:close/>
                <a:moveTo>
                  <a:pt x="899801" y="106566"/>
                </a:moveTo>
                <a:cubicBezTo>
                  <a:pt x="925405" y="106566"/>
                  <a:pt x="946162" y="127323"/>
                  <a:pt x="946162" y="152927"/>
                </a:cubicBezTo>
                <a:cubicBezTo>
                  <a:pt x="946162" y="178531"/>
                  <a:pt x="925405" y="199288"/>
                  <a:pt x="899801" y="199288"/>
                </a:cubicBezTo>
                <a:cubicBezTo>
                  <a:pt x="874197" y="199288"/>
                  <a:pt x="853440" y="178531"/>
                  <a:pt x="853440" y="152927"/>
                </a:cubicBezTo>
                <a:cubicBezTo>
                  <a:pt x="853440" y="127323"/>
                  <a:pt x="874197" y="106566"/>
                  <a:pt x="899801" y="106566"/>
                </a:cubicBezTo>
                <a:close/>
                <a:moveTo>
                  <a:pt x="793121" y="106566"/>
                </a:moveTo>
                <a:cubicBezTo>
                  <a:pt x="818725" y="106566"/>
                  <a:pt x="839482" y="127323"/>
                  <a:pt x="839482" y="152927"/>
                </a:cubicBezTo>
                <a:cubicBezTo>
                  <a:pt x="839482" y="178531"/>
                  <a:pt x="818725" y="199288"/>
                  <a:pt x="793121" y="199288"/>
                </a:cubicBezTo>
                <a:cubicBezTo>
                  <a:pt x="767517" y="199288"/>
                  <a:pt x="746760" y="178531"/>
                  <a:pt x="746760" y="152927"/>
                </a:cubicBezTo>
                <a:cubicBezTo>
                  <a:pt x="746760" y="127323"/>
                  <a:pt x="767517" y="106566"/>
                  <a:pt x="793121" y="106566"/>
                </a:cubicBezTo>
                <a:close/>
                <a:moveTo>
                  <a:pt x="686441" y="106566"/>
                </a:moveTo>
                <a:cubicBezTo>
                  <a:pt x="712045" y="106566"/>
                  <a:pt x="732802" y="127323"/>
                  <a:pt x="732802" y="152927"/>
                </a:cubicBezTo>
                <a:cubicBezTo>
                  <a:pt x="732802" y="178531"/>
                  <a:pt x="712045" y="199288"/>
                  <a:pt x="686441" y="199288"/>
                </a:cubicBezTo>
                <a:cubicBezTo>
                  <a:pt x="660837" y="199288"/>
                  <a:pt x="640080" y="178531"/>
                  <a:pt x="640080" y="152927"/>
                </a:cubicBezTo>
                <a:cubicBezTo>
                  <a:pt x="640080" y="127323"/>
                  <a:pt x="660837" y="106566"/>
                  <a:pt x="686441" y="106566"/>
                </a:cubicBezTo>
                <a:close/>
                <a:moveTo>
                  <a:pt x="579761" y="106566"/>
                </a:moveTo>
                <a:cubicBezTo>
                  <a:pt x="605365" y="106566"/>
                  <a:pt x="626122" y="127323"/>
                  <a:pt x="626122" y="152927"/>
                </a:cubicBezTo>
                <a:cubicBezTo>
                  <a:pt x="626122" y="178531"/>
                  <a:pt x="605365" y="199288"/>
                  <a:pt x="579761" y="199288"/>
                </a:cubicBezTo>
                <a:cubicBezTo>
                  <a:pt x="554157" y="199288"/>
                  <a:pt x="533400" y="178531"/>
                  <a:pt x="533400" y="152927"/>
                </a:cubicBezTo>
                <a:cubicBezTo>
                  <a:pt x="533400" y="127323"/>
                  <a:pt x="554157" y="106566"/>
                  <a:pt x="579761" y="106566"/>
                </a:cubicBezTo>
                <a:close/>
                <a:moveTo>
                  <a:pt x="473083" y="106566"/>
                </a:moveTo>
                <a:cubicBezTo>
                  <a:pt x="498687" y="106566"/>
                  <a:pt x="519443" y="127323"/>
                  <a:pt x="519443" y="152927"/>
                </a:cubicBezTo>
                <a:cubicBezTo>
                  <a:pt x="519443" y="178531"/>
                  <a:pt x="498687" y="199288"/>
                  <a:pt x="473083" y="199288"/>
                </a:cubicBezTo>
                <a:cubicBezTo>
                  <a:pt x="447479" y="199288"/>
                  <a:pt x="426722" y="178531"/>
                  <a:pt x="426722" y="152927"/>
                </a:cubicBezTo>
                <a:cubicBezTo>
                  <a:pt x="426722" y="127323"/>
                  <a:pt x="447479" y="106566"/>
                  <a:pt x="473083" y="106566"/>
                </a:cubicBezTo>
                <a:close/>
                <a:moveTo>
                  <a:pt x="366403" y="106566"/>
                </a:moveTo>
                <a:cubicBezTo>
                  <a:pt x="392007" y="106566"/>
                  <a:pt x="412764" y="127323"/>
                  <a:pt x="412764" y="152927"/>
                </a:cubicBezTo>
                <a:cubicBezTo>
                  <a:pt x="412764" y="178531"/>
                  <a:pt x="392007" y="199288"/>
                  <a:pt x="366403" y="199288"/>
                </a:cubicBezTo>
                <a:cubicBezTo>
                  <a:pt x="340798" y="199288"/>
                  <a:pt x="320041" y="178531"/>
                  <a:pt x="320041" y="152927"/>
                </a:cubicBezTo>
                <a:cubicBezTo>
                  <a:pt x="320041" y="127323"/>
                  <a:pt x="340798" y="106566"/>
                  <a:pt x="366403" y="106566"/>
                </a:cubicBezTo>
                <a:close/>
                <a:moveTo>
                  <a:pt x="259722" y="106566"/>
                </a:moveTo>
                <a:cubicBezTo>
                  <a:pt x="285326" y="106566"/>
                  <a:pt x="306083" y="127323"/>
                  <a:pt x="306083" y="152927"/>
                </a:cubicBezTo>
                <a:cubicBezTo>
                  <a:pt x="306083" y="178531"/>
                  <a:pt x="285326" y="199288"/>
                  <a:pt x="259722" y="199288"/>
                </a:cubicBezTo>
                <a:cubicBezTo>
                  <a:pt x="234118" y="199288"/>
                  <a:pt x="213361" y="178531"/>
                  <a:pt x="213361" y="152927"/>
                </a:cubicBezTo>
                <a:cubicBezTo>
                  <a:pt x="213361" y="127323"/>
                  <a:pt x="234118" y="106566"/>
                  <a:pt x="259722" y="106566"/>
                </a:cubicBezTo>
                <a:close/>
                <a:moveTo>
                  <a:pt x="153042" y="106566"/>
                </a:moveTo>
                <a:cubicBezTo>
                  <a:pt x="178646" y="106566"/>
                  <a:pt x="199403" y="127323"/>
                  <a:pt x="199403" y="152927"/>
                </a:cubicBezTo>
                <a:cubicBezTo>
                  <a:pt x="199403" y="178531"/>
                  <a:pt x="178646" y="199288"/>
                  <a:pt x="153042" y="199288"/>
                </a:cubicBezTo>
                <a:cubicBezTo>
                  <a:pt x="127438" y="199288"/>
                  <a:pt x="106681" y="178531"/>
                  <a:pt x="106681" y="152927"/>
                </a:cubicBezTo>
                <a:cubicBezTo>
                  <a:pt x="106681" y="127323"/>
                  <a:pt x="127438" y="106566"/>
                  <a:pt x="153042" y="106566"/>
                </a:cubicBezTo>
                <a:close/>
                <a:moveTo>
                  <a:pt x="46362" y="106566"/>
                </a:moveTo>
                <a:cubicBezTo>
                  <a:pt x="71966" y="106566"/>
                  <a:pt x="92723" y="127323"/>
                  <a:pt x="92723" y="152927"/>
                </a:cubicBezTo>
                <a:cubicBezTo>
                  <a:pt x="92723" y="178531"/>
                  <a:pt x="71966" y="199288"/>
                  <a:pt x="46362" y="199288"/>
                </a:cubicBezTo>
                <a:cubicBezTo>
                  <a:pt x="20758" y="199288"/>
                  <a:pt x="1" y="178531"/>
                  <a:pt x="1" y="152927"/>
                </a:cubicBezTo>
                <a:cubicBezTo>
                  <a:pt x="1" y="127323"/>
                  <a:pt x="20758" y="106566"/>
                  <a:pt x="46362" y="106566"/>
                </a:cubicBezTo>
                <a:close/>
                <a:moveTo>
                  <a:pt x="1219841" y="0"/>
                </a:moveTo>
                <a:cubicBezTo>
                  <a:pt x="1245445" y="0"/>
                  <a:pt x="1266202" y="20757"/>
                  <a:pt x="1266202" y="46361"/>
                </a:cubicBezTo>
                <a:cubicBezTo>
                  <a:pt x="1266202" y="71965"/>
                  <a:pt x="1245445" y="92722"/>
                  <a:pt x="1219841" y="92722"/>
                </a:cubicBezTo>
                <a:cubicBezTo>
                  <a:pt x="1194237" y="92722"/>
                  <a:pt x="1173480" y="71965"/>
                  <a:pt x="1173480" y="46361"/>
                </a:cubicBezTo>
                <a:cubicBezTo>
                  <a:pt x="1173480" y="20757"/>
                  <a:pt x="1194237" y="0"/>
                  <a:pt x="1219841" y="0"/>
                </a:cubicBezTo>
                <a:close/>
                <a:moveTo>
                  <a:pt x="1113161" y="0"/>
                </a:moveTo>
                <a:cubicBezTo>
                  <a:pt x="1138765" y="0"/>
                  <a:pt x="1159522" y="20757"/>
                  <a:pt x="1159522" y="46361"/>
                </a:cubicBezTo>
                <a:cubicBezTo>
                  <a:pt x="1159522" y="71965"/>
                  <a:pt x="1138765" y="92722"/>
                  <a:pt x="1113161" y="92722"/>
                </a:cubicBezTo>
                <a:cubicBezTo>
                  <a:pt x="1087557" y="92722"/>
                  <a:pt x="1066800" y="71965"/>
                  <a:pt x="1066800" y="46361"/>
                </a:cubicBezTo>
                <a:cubicBezTo>
                  <a:pt x="1066800" y="20757"/>
                  <a:pt x="1087557" y="0"/>
                  <a:pt x="1113161" y="0"/>
                </a:cubicBezTo>
                <a:close/>
                <a:moveTo>
                  <a:pt x="1006481" y="0"/>
                </a:moveTo>
                <a:cubicBezTo>
                  <a:pt x="1032085" y="0"/>
                  <a:pt x="1052842" y="20757"/>
                  <a:pt x="1052842" y="46361"/>
                </a:cubicBezTo>
                <a:cubicBezTo>
                  <a:pt x="1052842" y="71965"/>
                  <a:pt x="1032085" y="92722"/>
                  <a:pt x="1006481" y="92722"/>
                </a:cubicBezTo>
                <a:cubicBezTo>
                  <a:pt x="980877" y="92722"/>
                  <a:pt x="960120" y="71965"/>
                  <a:pt x="960120" y="46361"/>
                </a:cubicBezTo>
                <a:cubicBezTo>
                  <a:pt x="960120" y="20757"/>
                  <a:pt x="980877" y="0"/>
                  <a:pt x="1006481" y="0"/>
                </a:cubicBezTo>
                <a:close/>
                <a:moveTo>
                  <a:pt x="899801" y="0"/>
                </a:moveTo>
                <a:cubicBezTo>
                  <a:pt x="925405" y="0"/>
                  <a:pt x="946162" y="20757"/>
                  <a:pt x="946162" y="46361"/>
                </a:cubicBezTo>
                <a:cubicBezTo>
                  <a:pt x="946162" y="71965"/>
                  <a:pt x="925405" y="92722"/>
                  <a:pt x="899801" y="92722"/>
                </a:cubicBezTo>
                <a:cubicBezTo>
                  <a:pt x="874197" y="92722"/>
                  <a:pt x="853440" y="71965"/>
                  <a:pt x="853440" y="46361"/>
                </a:cubicBezTo>
                <a:cubicBezTo>
                  <a:pt x="853440" y="20757"/>
                  <a:pt x="874197" y="0"/>
                  <a:pt x="899801" y="0"/>
                </a:cubicBezTo>
                <a:close/>
                <a:moveTo>
                  <a:pt x="793121" y="0"/>
                </a:moveTo>
                <a:cubicBezTo>
                  <a:pt x="818725" y="0"/>
                  <a:pt x="839482" y="20757"/>
                  <a:pt x="839482" y="46361"/>
                </a:cubicBezTo>
                <a:cubicBezTo>
                  <a:pt x="839482" y="71965"/>
                  <a:pt x="818725" y="92722"/>
                  <a:pt x="793121" y="92722"/>
                </a:cubicBezTo>
                <a:cubicBezTo>
                  <a:pt x="767517" y="92722"/>
                  <a:pt x="746760" y="71965"/>
                  <a:pt x="746760" y="46361"/>
                </a:cubicBezTo>
                <a:cubicBezTo>
                  <a:pt x="746760" y="20757"/>
                  <a:pt x="767517" y="0"/>
                  <a:pt x="793121" y="0"/>
                </a:cubicBezTo>
                <a:close/>
                <a:moveTo>
                  <a:pt x="686441" y="0"/>
                </a:moveTo>
                <a:cubicBezTo>
                  <a:pt x="712045" y="0"/>
                  <a:pt x="732802" y="20757"/>
                  <a:pt x="732802" y="46361"/>
                </a:cubicBezTo>
                <a:cubicBezTo>
                  <a:pt x="732802" y="71965"/>
                  <a:pt x="712045" y="92722"/>
                  <a:pt x="686441" y="92722"/>
                </a:cubicBezTo>
                <a:cubicBezTo>
                  <a:pt x="660837" y="92722"/>
                  <a:pt x="640080" y="71965"/>
                  <a:pt x="640080" y="46361"/>
                </a:cubicBezTo>
                <a:cubicBezTo>
                  <a:pt x="640080" y="20757"/>
                  <a:pt x="660837" y="0"/>
                  <a:pt x="686441" y="0"/>
                </a:cubicBezTo>
                <a:close/>
                <a:moveTo>
                  <a:pt x="579761" y="0"/>
                </a:moveTo>
                <a:cubicBezTo>
                  <a:pt x="605365" y="0"/>
                  <a:pt x="626122" y="20757"/>
                  <a:pt x="626122" y="46361"/>
                </a:cubicBezTo>
                <a:cubicBezTo>
                  <a:pt x="626122" y="71965"/>
                  <a:pt x="605365" y="92722"/>
                  <a:pt x="579761" y="92722"/>
                </a:cubicBezTo>
                <a:cubicBezTo>
                  <a:pt x="554157" y="92722"/>
                  <a:pt x="533400" y="71965"/>
                  <a:pt x="533400" y="46361"/>
                </a:cubicBezTo>
                <a:cubicBezTo>
                  <a:pt x="533400" y="20757"/>
                  <a:pt x="554157" y="0"/>
                  <a:pt x="579761" y="0"/>
                </a:cubicBezTo>
                <a:close/>
                <a:moveTo>
                  <a:pt x="473083" y="0"/>
                </a:moveTo>
                <a:cubicBezTo>
                  <a:pt x="498687" y="0"/>
                  <a:pt x="519444" y="20757"/>
                  <a:pt x="519444" y="46361"/>
                </a:cubicBezTo>
                <a:cubicBezTo>
                  <a:pt x="519444" y="71965"/>
                  <a:pt x="498687" y="92722"/>
                  <a:pt x="473083" y="92722"/>
                </a:cubicBezTo>
                <a:cubicBezTo>
                  <a:pt x="447479" y="92722"/>
                  <a:pt x="426722" y="71965"/>
                  <a:pt x="426722" y="46361"/>
                </a:cubicBezTo>
                <a:cubicBezTo>
                  <a:pt x="426722" y="20757"/>
                  <a:pt x="447479" y="0"/>
                  <a:pt x="473083" y="0"/>
                </a:cubicBezTo>
                <a:close/>
                <a:moveTo>
                  <a:pt x="366403" y="0"/>
                </a:moveTo>
                <a:cubicBezTo>
                  <a:pt x="392007" y="0"/>
                  <a:pt x="412764" y="20757"/>
                  <a:pt x="412764" y="46361"/>
                </a:cubicBezTo>
                <a:cubicBezTo>
                  <a:pt x="412764" y="71965"/>
                  <a:pt x="392007" y="92722"/>
                  <a:pt x="366403" y="92722"/>
                </a:cubicBezTo>
                <a:cubicBezTo>
                  <a:pt x="340799" y="92722"/>
                  <a:pt x="320042" y="71965"/>
                  <a:pt x="320042" y="46361"/>
                </a:cubicBezTo>
                <a:cubicBezTo>
                  <a:pt x="320042" y="20757"/>
                  <a:pt x="340799" y="0"/>
                  <a:pt x="366403" y="0"/>
                </a:cubicBezTo>
                <a:close/>
                <a:moveTo>
                  <a:pt x="259722" y="0"/>
                </a:moveTo>
                <a:cubicBezTo>
                  <a:pt x="285326" y="0"/>
                  <a:pt x="306084" y="20757"/>
                  <a:pt x="306084" y="46361"/>
                </a:cubicBezTo>
                <a:cubicBezTo>
                  <a:pt x="306084" y="71965"/>
                  <a:pt x="285326" y="92722"/>
                  <a:pt x="259722" y="92722"/>
                </a:cubicBezTo>
                <a:cubicBezTo>
                  <a:pt x="234118" y="92722"/>
                  <a:pt x="213361" y="71965"/>
                  <a:pt x="213361" y="46361"/>
                </a:cubicBezTo>
                <a:cubicBezTo>
                  <a:pt x="213361" y="20757"/>
                  <a:pt x="234118" y="0"/>
                  <a:pt x="259722" y="0"/>
                </a:cubicBezTo>
                <a:close/>
                <a:moveTo>
                  <a:pt x="153042" y="0"/>
                </a:moveTo>
                <a:cubicBezTo>
                  <a:pt x="178646" y="0"/>
                  <a:pt x="199403" y="20757"/>
                  <a:pt x="199403" y="46361"/>
                </a:cubicBezTo>
                <a:cubicBezTo>
                  <a:pt x="199403" y="71965"/>
                  <a:pt x="178646" y="92722"/>
                  <a:pt x="153042" y="92722"/>
                </a:cubicBezTo>
                <a:cubicBezTo>
                  <a:pt x="127438" y="92722"/>
                  <a:pt x="106681" y="71965"/>
                  <a:pt x="106681" y="46361"/>
                </a:cubicBezTo>
                <a:cubicBezTo>
                  <a:pt x="106681" y="20757"/>
                  <a:pt x="127438" y="0"/>
                  <a:pt x="153042" y="0"/>
                </a:cubicBezTo>
                <a:close/>
                <a:moveTo>
                  <a:pt x="46362" y="0"/>
                </a:moveTo>
                <a:cubicBezTo>
                  <a:pt x="71966" y="0"/>
                  <a:pt x="92723" y="20757"/>
                  <a:pt x="92723" y="46361"/>
                </a:cubicBezTo>
                <a:cubicBezTo>
                  <a:pt x="92723" y="71965"/>
                  <a:pt x="71966" y="92722"/>
                  <a:pt x="46362" y="92722"/>
                </a:cubicBezTo>
                <a:cubicBezTo>
                  <a:pt x="20758" y="92722"/>
                  <a:pt x="1" y="71965"/>
                  <a:pt x="1" y="46361"/>
                </a:cubicBezTo>
                <a:cubicBezTo>
                  <a:pt x="1" y="20757"/>
                  <a:pt x="20758" y="0"/>
                  <a:pt x="46362" y="0"/>
                </a:cubicBezTo>
                <a:close/>
              </a:path>
            </a:pathLst>
          </a:custGeom>
          <a:gradFill>
            <a:gsLst>
              <a:gs pos="45000">
                <a:schemeClr val="accent1">
                  <a:lumMod val="20000"/>
                  <a:lumOff val="80000"/>
                  <a:alpha val="0"/>
                </a:schemeClr>
              </a:gs>
              <a:gs pos="100000">
                <a:schemeClr val="accent1">
                  <a:lumMod val="20000"/>
                  <a:lumOff val="8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V="1">
            <a:off x="2865119" y="1640759"/>
            <a:ext cx="599609" cy="599609"/>
          </a:xfrm>
          <a:prstGeom prst="ellipse">
            <a:avLst/>
          </a:prstGeom>
          <a:gradFill>
            <a:gsLst>
              <a:gs pos="0">
                <a:schemeClr val="accent1">
                  <a:lumMod val="20000"/>
                  <a:lumOff val="80000"/>
                  <a:alpha val="0"/>
                </a:schemeClr>
              </a:gs>
              <a:gs pos="100000">
                <a:schemeClr val="accent1">
                  <a:lumMod val="60000"/>
                  <a:lumOff val="40000"/>
                  <a:alpha val="64000"/>
                </a:schemeClr>
              </a:gs>
            </a:gsLst>
            <a:lin ang="189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Grading Scheme</a:t>
            </a:r>
            <a:endParaRPr kumimoji="1" lang="zh-CN" altLang="en-US"/>
          </a:p>
        </p:txBody>
      </p:sp>
      <p:graphicFrame>
        <p:nvGraphicFramePr>
          <p:cNvPr id="16" name="表格 15"/>
          <p:cNvGraphicFramePr>
            <a:graphicFrameLocks noGrp="1"/>
          </p:cNvGraphicFramePr>
          <p:nvPr>
            <p:custDataLst>
              <p:tags r:id="rId1"/>
            </p:custDataLst>
          </p:nvPr>
        </p:nvGraphicFramePr>
        <p:xfrm>
          <a:off x="1735455" y="3242945"/>
          <a:ext cx="7899400" cy="1686560"/>
        </p:xfrm>
        <a:graphic>
          <a:graphicData uri="http://schemas.openxmlformats.org/drawingml/2006/table">
            <a:tbl>
              <a:tblPr/>
              <a:tblGrid>
                <a:gridCol w="3949700"/>
                <a:gridCol w="3949700"/>
              </a:tblGrid>
              <a:tr h="472440">
                <a:tc>
                  <a:txBody>
                    <a:bodyPr/>
                    <a:lstStyle/>
                    <a:p>
                      <a:r>
                        <a:rPr lang="en-US" sz="2000" b="1" dirty="0">
                          <a:solidFill>
                            <a:srgbClr val="FFFFFF"/>
                          </a:solidFill>
                          <a:effectLst/>
                          <a:latin typeface="Trebuchet MS" panose="020B0603020202020204"/>
                        </a:rPr>
                        <a:t>Type</a:t>
                      </a:r>
                      <a:endParaRPr lang="en-US" sz="2000" b="1" dirty="0">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c>
                  <a:txBody>
                    <a:bodyPr/>
                    <a:lstStyle/>
                    <a:p>
                      <a:r>
                        <a:rPr lang="en-US" sz="2000" b="1">
                          <a:solidFill>
                            <a:srgbClr val="FFFFFF"/>
                          </a:solidFill>
                          <a:effectLst/>
                          <a:latin typeface="Trebuchet MS" panose="020B0603020202020204"/>
                        </a:rPr>
                        <a:t>Weight</a:t>
                      </a:r>
                      <a:endParaRPr lang="en-US" sz="2000" b="1">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r>
              <a:tr h="741680">
                <a:tc>
                  <a:txBody>
                    <a:bodyPr/>
                    <a:lstStyle/>
                    <a:p>
                      <a:r>
                        <a:rPr lang="en-US" sz="2000" dirty="0">
                          <a:solidFill>
                            <a:srgbClr val="FFFFFF"/>
                          </a:solidFill>
                          <a:effectLst/>
                          <a:latin typeface="Trebuchet MS" panose="020B0603020202020204"/>
                        </a:rPr>
                        <a:t>Labs, Homework, Online-quizzes</a:t>
                      </a:r>
                      <a:endParaRPr lang="en-US" sz="2000" dirty="0">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c>
                  <a:txBody>
                    <a:bodyPr/>
                    <a:lstStyle/>
                    <a:p>
                      <a:r>
                        <a:rPr lang="en-US" altLang="zh-CN" sz="2000">
                          <a:solidFill>
                            <a:srgbClr val="FFFFFF"/>
                          </a:solidFill>
                          <a:effectLst/>
                          <a:latin typeface="Trebuchet MS" panose="020B0603020202020204"/>
                        </a:rPr>
                        <a:t>40% </a:t>
                      </a:r>
                      <a:endParaRPr lang="en-US" altLang="zh-CN" sz="2000">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r>
              <a:tr h="472440">
                <a:tc>
                  <a:txBody>
                    <a:bodyPr/>
                    <a:lstStyle/>
                    <a:p>
                      <a:r>
                        <a:rPr lang="en-US" sz="2000">
                          <a:solidFill>
                            <a:srgbClr val="FFFFFF"/>
                          </a:solidFill>
                          <a:effectLst/>
                          <a:latin typeface="Trebuchet MS" panose="020B0603020202020204"/>
                        </a:rPr>
                        <a:t>Final Exam </a:t>
                      </a:r>
                      <a:endParaRPr lang="en-US" sz="2000">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c>
                  <a:txBody>
                    <a:bodyPr/>
                    <a:lstStyle/>
                    <a:p>
                      <a:r>
                        <a:rPr lang="en-US" altLang="zh-CN" sz="2000" dirty="0">
                          <a:solidFill>
                            <a:srgbClr val="FFFFFF"/>
                          </a:solidFill>
                          <a:effectLst/>
                          <a:latin typeface="Trebuchet MS" panose="020B0603020202020204"/>
                        </a:rPr>
                        <a:t>60%</a:t>
                      </a:r>
                      <a:endParaRPr lang="en-US" altLang="zh-CN" sz="2000" dirty="0">
                        <a:solidFill>
                          <a:srgbClr val="FFFFFF"/>
                        </a:solidFill>
                        <a:effectLst/>
                        <a:latin typeface="Trebuchet MS" panose="020B0603020202020204"/>
                      </a:endParaRPr>
                    </a:p>
                  </a:txBody>
                  <a:tcPr marB="152400" anchor="ctr">
                    <a:lnL w="9525" cap="flat" cmpd="sng" algn="ctr">
                      <a:solidFill>
                        <a:srgbClr val="99CC00"/>
                      </a:solidFill>
                      <a:prstDash val="solid"/>
                      <a:round/>
                      <a:headEnd type="none" w="med" len="med"/>
                      <a:tailEnd type="none" w="med" len="med"/>
                    </a:lnL>
                    <a:lnR w="9525" cap="flat" cmpd="sng" algn="ctr">
                      <a:solidFill>
                        <a:srgbClr val="99CC00"/>
                      </a:solidFill>
                      <a:prstDash val="solid"/>
                      <a:round/>
                      <a:headEnd type="none" w="med" len="med"/>
                      <a:tailEnd type="none" w="med" len="med"/>
                    </a:lnR>
                    <a:lnT w="9525" cap="flat" cmpd="sng" algn="ctr">
                      <a:solidFill>
                        <a:srgbClr val="99CC00"/>
                      </a:solidFill>
                      <a:prstDash val="solid"/>
                      <a:round/>
                      <a:headEnd type="none" w="med" len="med"/>
                      <a:tailEnd type="none" w="med" len="med"/>
                    </a:lnT>
                    <a:lnB w="9525" cap="flat" cmpd="sng" algn="ctr">
                      <a:solidFill>
                        <a:srgbClr val="99CC00"/>
                      </a:solidFill>
                      <a:prstDash val="solid"/>
                      <a:round/>
                      <a:headEnd type="none" w="med" len="med"/>
                      <a:tailEnd type="none" w="med" len="med"/>
                    </a:lnB>
                    <a:solidFill>
                      <a:srgbClr val="3D80DF"/>
                    </a:solidFill>
                  </a:tcPr>
                </a:tc>
              </a:tr>
            </a:tbl>
          </a:graphicData>
        </a:graphic>
      </p:graphicFrame>
      <p:sp>
        <p:nvSpPr>
          <p:cNvPr id="17" name="Rectangle 1"/>
          <p:cNvSpPr>
            <a:spLocks noChangeArrowheads="1"/>
          </p:cNvSpPr>
          <p:nvPr>
            <p:custDataLst>
              <p:tags r:id="rId2"/>
            </p:custDataLst>
          </p:nvPr>
        </p:nvSpPr>
        <p:spPr bwMode="auto">
          <a:xfrm>
            <a:off x="1070383" y="2067868"/>
            <a:ext cx="879393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38050" tIns="45720" rIns="91440" bIns="45720" numCol="1" anchor="ctr" anchorCtr="0" compatLnSpc="1">
            <a:spAutoFit/>
          </a:bodyPr>
          <a:lstStyle/>
          <a:p>
            <a:pPr marL="0" marR="0" lvl="0" indent="285750" algn="just" defTabSz="914400" rtl="0" eaLnBrk="1" fontAlgn="base" latinLnBrk="0" hangingPunct="1">
              <a:lnSpc>
                <a:spcPct val="100000"/>
              </a:lnSpc>
              <a:spcBef>
                <a:spcPct val="0"/>
              </a:spcBef>
              <a:spcAft>
                <a:spcPct val="0"/>
              </a:spcAft>
              <a:buClrTx/>
              <a:buSzTx/>
              <a:buFontTx/>
              <a:buNone/>
            </a:pPr>
            <a:r>
              <a:rPr kumimoji="0" lang="zh-CN" altLang="zh-CN" sz="2400" b="0" i="0" u="none" strike="noStrike" cap="none" normalizeH="0" baseline="0" dirty="0">
                <a:ln>
                  <a:noFill/>
                </a:ln>
                <a:solidFill>
                  <a:schemeClr val="tx1"/>
                </a:solidFill>
                <a:effectLst/>
                <a:latin typeface="Arial" panose="020B0604020202090204" pitchFamily="34" charset="0"/>
                <a:ea typeface="宋体" pitchFamily="2" charset="-122"/>
                <a:cs typeface="宋体" pitchFamily="2" charset="-122"/>
              </a:rPr>
              <a:t>Your final grade in the course will be determined as follows: </a:t>
            </a:r>
            <a:endParaRPr kumimoji="0" lang="zh-CN" altLang="zh-CN" sz="2400" b="0" i="0" u="none" strike="noStrike" cap="none" normalizeH="0" baseline="0" dirty="0">
              <a:ln>
                <a:noFill/>
              </a:ln>
              <a:solidFill>
                <a:schemeClr val="tx1"/>
              </a:solidFill>
              <a:effectLst/>
              <a:latin typeface="Arial" panose="020B0604020202090204" pitchFamily="34" charset="0"/>
              <a:ea typeface="宋体" pitchFamily="2" charset="-122"/>
              <a:cs typeface="宋体"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accent1">
              <a:lumMod val="20000"/>
              <a:lumOff val="80000"/>
              <a:alpha val="39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766897" y="5622851"/>
            <a:ext cx="3673475" cy="3673475"/>
          </a:xfrm>
          <a:prstGeom prst="ellipse">
            <a:avLst/>
          </a:prstGeom>
          <a:solidFill>
            <a:schemeClr val="accent1">
              <a:alpha val="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68924" y="1823582"/>
            <a:ext cx="674102" cy="674102"/>
          </a:xfrm>
          <a:prstGeom prst="ellipse">
            <a:avLst/>
          </a:prstGeom>
          <a:gradFill>
            <a:gsLst>
              <a:gs pos="0">
                <a:schemeClr val="accent1">
                  <a:lumMod val="40000"/>
                  <a:lumOff val="60000"/>
                  <a:alpha val="0"/>
                </a:schemeClr>
              </a:gs>
              <a:gs pos="100000">
                <a:schemeClr val="accent1">
                  <a:alpha val="60000"/>
                </a:schemeClr>
              </a:gs>
            </a:gsLst>
            <a:lin ang="162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92606" y="2018240"/>
            <a:ext cx="53975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a:ln w="12700">
                  <a:noFill/>
                </a:ln>
                <a:gradFill>
                  <a:gsLst>
                    <a:gs pos="0">
                      <a:srgbClr val="714433">
                        <a:alpha val="100000"/>
                      </a:srgbClr>
                    </a:gs>
                    <a:gs pos="100000">
                      <a:srgbClr val="E97132">
                        <a:alpha val="100000"/>
                      </a:srgbClr>
                    </a:gs>
                  </a:gsLst>
                  <a:lin ang="5400000" scaled="0"/>
                </a:gradFill>
                <a:latin typeface="Source Han Sans CN Bold"/>
                <a:ea typeface="Source Han Sans CN Bold"/>
                <a:cs typeface="Source Han Sans CN Bold"/>
              </a:rPr>
              <a:t>Importance of Labs</a:t>
            </a:r>
            <a:endParaRPr kumimoji="1" lang="zh-CN" altLang="en-US"/>
          </a:p>
        </p:txBody>
      </p:sp>
      <p:sp>
        <p:nvSpPr>
          <p:cNvPr id="6" name="标题 1"/>
          <p:cNvSpPr txBox="1"/>
          <p:nvPr/>
        </p:nvSpPr>
        <p:spPr>
          <a:xfrm>
            <a:off x="792606" y="2418351"/>
            <a:ext cx="5400000" cy="1072882"/>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Labs are an integral part of the learning process, allowing students to apply theoretical knowledge in a practical setting.
Regular lab assignments help reinforce concepts and improve coding skills.</a:t>
            </a:r>
            <a:endParaRPr kumimoji="1" lang="en-US" altLang="zh-CN" sz="1400">
              <a:ln w="12700">
                <a:noFill/>
              </a:ln>
              <a:solidFill>
                <a:srgbClr val="262626">
                  <a:alpha val="100000"/>
                </a:srgbClr>
              </a:solidFill>
              <a:latin typeface="Source Han Sans"/>
              <a:ea typeface="Source Han Sans"/>
              <a:cs typeface="Source Han Sans"/>
            </a:endParaRPr>
          </a:p>
        </p:txBody>
      </p:sp>
      <p:sp>
        <p:nvSpPr>
          <p:cNvPr id="7" name="标题 1"/>
          <p:cNvSpPr txBox="1"/>
          <p:nvPr/>
        </p:nvSpPr>
        <p:spPr>
          <a:xfrm>
            <a:off x="7518795" y="-420731"/>
            <a:ext cx="8307814" cy="8307814"/>
          </a:xfrm>
          <a:prstGeom prst="ellipse">
            <a:avLst/>
          </a:prstGeom>
          <a:solidFill>
            <a:schemeClr val="accent1">
              <a:alpha val="1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521691" y="1066176"/>
            <a:ext cx="5001485" cy="5001485"/>
          </a:xfrm>
          <a:prstGeom prst="donut">
            <a:avLst/>
          </a:prstGeom>
          <a:gradFill>
            <a:gsLst>
              <a:gs pos="0">
                <a:schemeClr val="accent1">
                  <a:lumMod val="40000"/>
                  <a:lumOff val="60000"/>
                  <a:alpha val="61000"/>
                </a:schemeClr>
              </a:gs>
              <a:gs pos="100000">
                <a:schemeClr val="accent1"/>
              </a:gs>
            </a:gsLst>
            <a:lin ang="10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9" name="图片 8"/>
          <p:cNvPicPr>
            <a:picLocks noChangeAspect="1"/>
          </p:cNvPicPr>
          <p:nvPr/>
        </p:nvPicPr>
        <p:blipFill>
          <a:blip r:embed="rId1">
            <a:alphaModFix amt="100000"/>
          </a:blip>
          <a:srcRect l="21875" r="21875"/>
          <a:stretch>
            <a:fillRect/>
          </a:stretch>
        </p:blipFill>
        <p:spPr>
          <a:xfrm>
            <a:off x="6754273" y="1298758"/>
            <a:ext cx="4536321" cy="4536321"/>
          </a:xfrm>
          <a:custGeom>
            <a:avLst/>
            <a:gdLst/>
            <a:ahLst/>
            <a:cxnLst/>
            <a:rect l="l" t="t" r="r" b="b"/>
            <a:pathLst>
              <a:path w="4536321" h="4536321">
                <a:moveTo>
                  <a:pt x="0" y="2268161"/>
                </a:moveTo>
                <a:cubicBezTo>
                  <a:pt x="0" y="1015490"/>
                  <a:pt x="1015489" y="0"/>
                  <a:pt x="2268160" y="0"/>
                </a:cubicBezTo>
                <a:cubicBezTo>
                  <a:pt x="3520830" y="0"/>
                  <a:pt x="4536320" y="1015490"/>
                  <a:pt x="4536321" y="2268160"/>
                </a:cubicBezTo>
                <a:cubicBezTo>
                  <a:pt x="4536321" y="3520831"/>
                  <a:pt x="3520832" y="4536321"/>
                  <a:pt x="2268161" y="4536321"/>
                </a:cubicBezTo>
                <a:cubicBezTo>
                  <a:pt x="1015491" y="4536321"/>
                  <a:pt x="2" y="3520831"/>
                  <a:pt x="1" y="2268161"/>
                </a:cubicBezTo>
                <a:close/>
              </a:path>
            </a:pathLst>
          </a:custGeom>
          <a:noFill/>
          <a:ln>
            <a:noFill/>
          </a:ln>
        </p:spPr>
      </p:pic>
      <p:sp>
        <p:nvSpPr>
          <p:cNvPr id="10" name="标题 1"/>
          <p:cNvSpPr txBox="1"/>
          <p:nvPr/>
        </p:nvSpPr>
        <p:spPr>
          <a:xfrm>
            <a:off x="660401" y="3825863"/>
            <a:ext cx="674102" cy="674102"/>
          </a:xfrm>
          <a:prstGeom prst="ellipse">
            <a:avLst/>
          </a:prstGeom>
          <a:gradFill>
            <a:gsLst>
              <a:gs pos="0">
                <a:schemeClr val="accent1">
                  <a:lumMod val="40000"/>
                  <a:lumOff val="60000"/>
                  <a:alpha val="0"/>
                </a:schemeClr>
              </a:gs>
              <a:gs pos="100000">
                <a:schemeClr val="accent1">
                  <a:alpha val="60000"/>
                </a:schemeClr>
              </a:gs>
            </a:gsLst>
            <a:lin ang="162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84083" y="4020521"/>
            <a:ext cx="5397500" cy="320040"/>
          </a:xfrm>
          <a:prstGeom prst="rect">
            <a:avLst/>
          </a:prstGeom>
          <a:noFill/>
          <a:ln>
            <a:noFill/>
          </a:ln>
        </p:spPr>
        <p:txBody>
          <a:bodyPr vert="horz" wrap="square" lIns="91440" tIns="45720" rIns="91440" bIns="45720" rtlCol="0" anchor="t">
            <a:spAutoFit/>
          </a:bodyPr>
          <a:lstStyle/>
          <a:p>
            <a:pPr algn="l">
              <a:lnSpc>
                <a:spcPct val="110000"/>
              </a:lnSpc>
            </a:pPr>
            <a:r>
              <a:rPr kumimoji="1" lang="en-US" altLang="zh-CN" sz="1600">
                <a:ln w="12700">
                  <a:noFill/>
                </a:ln>
                <a:gradFill>
                  <a:gsLst>
                    <a:gs pos="0">
                      <a:srgbClr val="714433">
                        <a:alpha val="100000"/>
                      </a:srgbClr>
                    </a:gs>
                    <a:gs pos="100000">
                      <a:srgbClr val="E97132">
                        <a:alpha val="100000"/>
                      </a:srgbClr>
                    </a:gs>
                  </a:gsLst>
                  <a:lin ang="5400000" scaled="0"/>
                </a:gradFill>
                <a:latin typeface="Source Han Sans CN Bold"/>
                <a:ea typeface="Source Han Sans CN Bold"/>
                <a:cs typeface="Source Han Sans CN Bold"/>
              </a:rPr>
              <a:t>Lab Submission and Evaluation</a:t>
            </a:r>
            <a:endParaRPr kumimoji="1" lang="zh-CN" altLang="en-US"/>
          </a:p>
        </p:txBody>
      </p:sp>
      <p:sp>
        <p:nvSpPr>
          <p:cNvPr id="12" name="标题 1"/>
          <p:cNvSpPr txBox="1"/>
          <p:nvPr/>
        </p:nvSpPr>
        <p:spPr>
          <a:xfrm>
            <a:off x="784083" y="4420631"/>
            <a:ext cx="5400000" cy="1248775"/>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Labs are due weekly, and timely submission is crucial.
Evaluation criteria include code correctness, functionality, and adherence to coding standards.</a:t>
            </a:r>
            <a:endParaRPr kumimoji="1" lang="zh-CN" altLang="en-US"/>
          </a:p>
        </p:txBody>
      </p:sp>
      <p:sp>
        <p:nvSpPr>
          <p:cNvPr id="13" name="标题 1"/>
          <p:cNvSpPr txBox="1"/>
          <p:nvPr/>
        </p:nvSpPr>
        <p:spPr>
          <a:xfrm>
            <a:off x="200025" y="392345"/>
            <a:ext cx="7589083" cy="612000"/>
          </a:xfrm>
          <a:prstGeom prst="roundRect">
            <a:avLst>
              <a:gd name="adj" fmla="val 50000"/>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0800000" flipH="1">
            <a:off x="200025" y="390524"/>
            <a:ext cx="616743" cy="616743"/>
          </a:xfrm>
          <a:prstGeom prst="teardrop">
            <a:avLst/>
          </a:prstGeom>
          <a:gradFill>
            <a:gsLst>
              <a:gs pos="0">
                <a:schemeClr val="accent1">
                  <a:lumMod val="75000"/>
                </a:schemeClr>
              </a:gs>
              <a:gs pos="100000">
                <a:schemeClr val="accent1">
                  <a:lumMod val="60000"/>
                  <a:lumOff val="4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86232" y="479718"/>
            <a:ext cx="10858500"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Labs</a:t>
            </a:r>
            <a:endParaRPr kumimoji="1" lang="zh-CN" altLang="en-US"/>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 name="TABLE_ENDDRAG_ORIGIN_RECT" val="621*132"/>
  <p:tag name="TABLE_ENDDRAG_RECT" val="136*255*621*132"/>
</p:tagLst>
</file>

<file path=ppt/tags/tag5.xml><?xml version="1.0" encoding="utf-8"?>
<p:tagLst xmlns:p="http://schemas.openxmlformats.org/presentationml/2006/main">
  <p:tag name="KSO_WM_BEAUTIFY_FLAG" val=""/>
</p:tagLst>
</file>

<file path=ppt/theme/theme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5_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Office 主题​​">
  <a:themeElements>
    <a:clrScheme name="Office">
      <a:dk1>
        <a:srgbClr val="000000"/>
      </a:dk1>
      <a:lt1>
        <a:srgbClr val="FFFFFF"/>
      </a:lt1>
      <a:dk2>
        <a:srgbClr val="0E2841"/>
      </a:dk2>
      <a:lt2>
        <a:srgbClr val="E8E8E8"/>
      </a:lt2>
      <a:accent1>
        <a:srgbClr val="714433"/>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8818</Words>
  <Application>WPS 表格</Application>
  <PresentationFormat/>
  <Paragraphs>307</Paragraphs>
  <Slides>28</Slides>
  <Notes>0</Notes>
  <HiddenSlides>0</HiddenSlides>
  <MMClips>0</MMClips>
  <ScaleCrop>false</ScaleCrop>
  <HeadingPairs>
    <vt:vector size="6" baseType="variant">
      <vt:variant>
        <vt:lpstr>已用的字体</vt:lpstr>
      </vt:variant>
      <vt:variant>
        <vt:i4>37</vt:i4>
      </vt:variant>
      <vt:variant>
        <vt:lpstr>主题</vt:lpstr>
      </vt:variant>
      <vt:variant>
        <vt:i4>6</vt:i4>
      </vt:variant>
      <vt:variant>
        <vt:lpstr>幻灯片标题</vt:lpstr>
      </vt:variant>
      <vt:variant>
        <vt:i4>28</vt:i4>
      </vt:variant>
    </vt:vector>
  </HeadingPairs>
  <TitlesOfParts>
    <vt:vector size="71" baseType="lpstr">
      <vt:lpstr>Arial</vt:lpstr>
      <vt:lpstr>宋体</vt:lpstr>
      <vt:lpstr>Wingdings</vt:lpstr>
      <vt:lpstr>OPPOSans M</vt:lpstr>
      <vt:lpstr>OPPOSans B</vt:lpstr>
      <vt:lpstr>OPPOSans R</vt:lpstr>
      <vt:lpstr>Source Han Sans CN Bold</vt:lpstr>
      <vt:lpstr>OPPOSans H</vt:lpstr>
      <vt:lpstr>Source Han Sans</vt:lpstr>
      <vt:lpstr>等线</vt:lpstr>
      <vt:lpstr>汉仪中等线KW</vt:lpstr>
      <vt:lpstr>微软雅黑</vt:lpstr>
      <vt:lpstr>汉仪旗黑</vt:lpstr>
      <vt:lpstr>宋体</vt:lpstr>
      <vt:lpstr>Arial Unicode MS</vt:lpstr>
      <vt:lpstr>Calibri</vt:lpstr>
      <vt:lpstr>Helvetica Neue</vt:lpstr>
      <vt:lpstr>汉仪书宋二KW</vt:lpstr>
      <vt:lpstr>Bahnschrift Condensed</vt:lpstr>
      <vt:lpstr>苹方-简</vt:lpstr>
      <vt:lpstr>华文行楷</vt:lpstr>
      <vt:lpstr>微软雅黑</vt:lpstr>
      <vt:lpstr>行楷-简</vt:lpstr>
      <vt:lpstr>Century Gothic</vt:lpstr>
      <vt:lpstr>Thonburi</vt:lpstr>
      <vt:lpstr>Century Gothic</vt:lpstr>
      <vt:lpstr>Source Han Sans</vt:lpstr>
      <vt:lpstr>Source Han Sans CN Bold</vt:lpstr>
      <vt:lpstr>华文行楷</vt:lpstr>
      <vt:lpstr>微软雅黑</vt:lpstr>
      <vt:lpstr>Arial Narrow Regular</vt:lpstr>
      <vt:lpstr>汉仪粗仿宋简</vt:lpstr>
      <vt:lpstr>汉仪仿宋KW</vt:lpstr>
      <vt:lpstr>汉仪楷体KW</vt:lpstr>
      <vt:lpstr>汉仪君黑</vt:lpstr>
      <vt:lpstr>Times New Roman</vt:lpstr>
      <vt:lpstr>Trebuchet MS</vt:lpstr>
      <vt:lpstr>Office 主题​​</vt:lpstr>
      <vt:lpstr>2_Office 主题​​</vt:lpstr>
      <vt:lpstr>3_Office 主题​​</vt:lpstr>
      <vt:lpstr>4_Office 主题​​</vt:lpstr>
      <vt:lpstr>5_Office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皑亚玛雅·hz</cp:lastModifiedBy>
  <cp:revision>8</cp:revision>
  <dcterms:created xsi:type="dcterms:W3CDTF">2025-03-03T03:19:16Z</dcterms:created>
  <dcterms:modified xsi:type="dcterms:W3CDTF">2025-03-03T03:19:16Z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0B3813C2A8FEF188691FC567EF2A53E1_43</vt:lpwstr>
  </property>
  <property fmtid="{D5CDD505-2E9C-101B-9397-08002B2CF9AE}" pid="3" name="KSOProductBuildVer">
    <vt:lpwstr>2052-6.7.1.8828</vt:lpwstr>
  </property>
</Properties>
</file>